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86" r:id="rId2"/>
    <p:sldId id="287" r:id="rId3"/>
    <p:sldId id="288" r:id="rId4"/>
    <p:sldId id="289" r:id="rId5"/>
    <p:sldId id="317" r:id="rId6"/>
    <p:sldId id="318" r:id="rId7"/>
    <p:sldId id="319" r:id="rId8"/>
    <p:sldId id="304" r:id="rId9"/>
    <p:sldId id="305" r:id="rId10"/>
    <p:sldId id="303" r:id="rId11"/>
    <p:sldId id="302" r:id="rId12"/>
    <p:sldId id="306" r:id="rId13"/>
    <p:sldId id="301" r:id="rId14"/>
    <p:sldId id="307" r:id="rId15"/>
    <p:sldId id="321" r:id="rId16"/>
    <p:sldId id="308" r:id="rId17"/>
    <p:sldId id="300" r:id="rId18"/>
    <p:sldId id="309" r:id="rId19"/>
    <p:sldId id="315" r:id="rId20"/>
    <p:sldId id="311" r:id="rId21"/>
    <p:sldId id="312" r:id="rId22"/>
    <p:sldId id="313" r:id="rId23"/>
    <p:sldId id="316" r:id="rId24"/>
    <p:sldId id="298" r:id="rId25"/>
    <p:sldId id="290" r:id="rId26"/>
    <p:sldId id="314" r:id="rId27"/>
    <p:sldId id="328" r:id="rId28"/>
    <p:sldId id="322" r:id="rId29"/>
    <p:sldId id="329" r:id="rId30"/>
    <p:sldId id="320" r:id="rId31"/>
  </p:sldIdLst>
  <p:sldSz cx="9144000" cy="6858000" type="screen4x3"/>
  <p:notesSz cx="9144000" cy="6858000"/>
  <p:custDataLst>
    <p:tags r:id="rId33"/>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07C68F6-5E55-4D19-8510-92169D780C34}">
          <p14:sldIdLst>
            <p14:sldId id="286"/>
            <p14:sldId id="287"/>
            <p14:sldId id="288"/>
            <p14:sldId id="289"/>
            <p14:sldId id="317"/>
            <p14:sldId id="318"/>
            <p14:sldId id="319"/>
            <p14:sldId id="304"/>
            <p14:sldId id="305"/>
            <p14:sldId id="303"/>
            <p14:sldId id="302"/>
            <p14:sldId id="306"/>
            <p14:sldId id="301"/>
            <p14:sldId id="307"/>
            <p14:sldId id="321"/>
            <p14:sldId id="308"/>
            <p14:sldId id="300"/>
            <p14:sldId id="309"/>
            <p14:sldId id="315"/>
            <p14:sldId id="311"/>
            <p14:sldId id="312"/>
            <p14:sldId id="313"/>
            <p14:sldId id="316"/>
            <p14:sldId id="298"/>
            <p14:sldId id="290"/>
            <p14:sldId id="314"/>
            <p14:sldId id="328"/>
            <p14:sldId id="322"/>
            <p14:sldId id="329"/>
            <p14:sldId id="32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425" autoAdjust="0"/>
  </p:normalViewPr>
  <p:slideViewPr>
    <p:cSldViewPr>
      <p:cViewPr varScale="1">
        <p:scale>
          <a:sx n="114" d="100"/>
          <a:sy n="114" d="100"/>
        </p:scale>
        <p:origin x="1506" y="102"/>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BE88029-1265-4CE0-9E94-3ADCB71C2D94}" type="datetimeFigureOut">
              <a:rPr lang="tr-TR" smtClean="0"/>
              <a:t>11.10.2022</a:t>
            </a:fld>
            <a:endParaRPr lang="tr-TR"/>
          </a:p>
        </p:txBody>
      </p:sp>
      <p:sp>
        <p:nvSpPr>
          <p:cNvPr id="4" name="Slayt Görüntüsü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D1DA9AC-6F65-436A-8A26-6065FF5E99B2}" type="slidenum">
              <a:rPr lang="tr-TR" smtClean="0"/>
              <a:t>‹#›</a:t>
            </a:fld>
            <a:endParaRPr lang="tr-TR"/>
          </a:p>
        </p:txBody>
      </p:sp>
    </p:spTree>
    <p:extLst>
      <p:ext uri="{BB962C8B-B14F-4D97-AF65-F5344CB8AC3E}">
        <p14:creationId xmlns:p14="http://schemas.microsoft.com/office/powerpoint/2010/main" val="66428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a:t>
            </a:fld>
            <a:endParaRPr lang="tr-TR"/>
          </a:p>
        </p:txBody>
      </p:sp>
    </p:spTree>
    <p:extLst>
      <p:ext uri="{BB962C8B-B14F-4D97-AF65-F5344CB8AC3E}">
        <p14:creationId xmlns:p14="http://schemas.microsoft.com/office/powerpoint/2010/main" val="700303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13</a:t>
            </a:fld>
            <a:endParaRPr lang="tr-TR"/>
          </a:p>
        </p:txBody>
      </p:sp>
    </p:spTree>
    <p:extLst>
      <p:ext uri="{BB962C8B-B14F-4D97-AF65-F5344CB8AC3E}">
        <p14:creationId xmlns:p14="http://schemas.microsoft.com/office/powerpoint/2010/main" val="411081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14</a:t>
            </a:fld>
            <a:endParaRPr lang="tr-TR"/>
          </a:p>
        </p:txBody>
      </p:sp>
    </p:spTree>
    <p:extLst>
      <p:ext uri="{BB962C8B-B14F-4D97-AF65-F5344CB8AC3E}">
        <p14:creationId xmlns:p14="http://schemas.microsoft.com/office/powerpoint/2010/main" val="3402299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16</a:t>
            </a:fld>
            <a:endParaRPr lang="tr-TR"/>
          </a:p>
        </p:txBody>
      </p:sp>
    </p:spTree>
    <p:extLst>
      <p:ext uri="{BB962C8B-B14F-4D97-AF65-F5344CB8AC3E}">
        <p14:creationId xmlns:p14="http://schemas.microsoft.com/office/powerpoint/2010/main" val="596410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17</a:t>
            </a:fld>
            <a:endParaRPr lang="tr-TR"/>
          </a:p>
        </p:txBody>
      </p:sp>
    </p:spTree>
    <p:extLst>
      <p:ext uri="{BB962C8B-B14F-4D97-AF65-F5344CB8AC3E}">
        <p14:creationId xmlns:p14="http://schemas.microsoft.com/office/powerpoint/2010/main" val="3227384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18</a:t>
            </a:fld>
            <a:endParaRPr lang="tr-TR"/>
          </a:p>
        </p:txBody>
      </p:sp>
    </p:spTree>
    <p:extLst>
      <p:ext uri="{BB962C8B-B14F-4D97-AF65-F5344CB8AC3E}">
        <p14:creationId xmlns:p14="http://schemas.microsoft.com/office/powerpoint/2010/main" val="3356971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19</a:t>
            </a:fld>
            <a:endParaRPr lang="tr-TR"/>
          </a:p>
        </p:txBody>
      </p:sp>
    </p:spTree>
    <p:extLst>
      <p:ext uri="{BB962C8B-B14F-4D97-AF65-F5344CB8AC3E}">
        <p14:creationId xmlns:p14="http://schemas.microsoft.com/office/powerpoint/2010/main" val="133958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20</a:t>
            </a:fld>
            <a:endParaRPr lang="tr-TR"/>
          </a:p>
        </p:txBody>
      </p:sp>
    </p:spTree>
    <p:extLst>
      <p:ext uri="{BB962C8B-B14F-4D97-AF65-F5344CB8AC3E}">
        <p14:creationId xmlns:p14="http://schemas.microsoft.com/office/powerpoint/2010/main" val="4007175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21</a:t>
            </a:fld>
            <a:endParaRPr lang="tr-TR"/>
          </a:p>
        </p:txBody>
      </p:sp>
    </p:spTree>
    <p:extLst>
      <p:ext uri="{BB962C8B-B14F-4D97-AF65-F5344CB8AC3E}">
        <p14:creationId xmlns:p14="http://schemas.microsoft.com/office/powerpoint/2010/main" val="262435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22</a:t>
            </a:fld>
            <a:endParaRPr lang="tr-TR"/>
          </a:p>
        </p:txBody>
      </p:sp>
    </p:spTree>
    <p:extLst>
      <p:ext uri="{BB962C8B-B14F-4D97-AF65-F5344CB8AC3E}">
        <p14:creationId xmlns:p14="http://schemas.microsoft.com/office/powerpoint/2010/main" val="80218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23</a:t>
            </a:fld>
            <a:endParaRPr lang="tr-TR"/>
          </a:p>
        </p:txBody>
      </p:sp>
    </p:spTree>
    <p:extLst>
      <p:ext uri="{BB962C8B-B14F-4D97-AF65-F5344CB8AC3E}">
        <p14:creationId xmlns:p14="http://schemas.microsoft.com/office/powerpoint/2010/main" val="18915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a:t>
            </a:fld>
            <a:endParaRPr lang="tr-TR"/>
          </a:p>
        </p:txBody>
      </p:sp>
    </p:spTree>
    <p:extLst>
      <p:ext uri="{BB962C8B-B14F-4D97-AF65-F5344CB8AC3E}">
        <p14:creationId xmlns:p14="http://schemas.microsoft.com/office/powerpoint/2010/main" val="815405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24</a:t>
            </a:fld>
            <a:endParaRPr lang="tr-TR"/>
          </a:p>
        </p:txBody>
      </p:sp>
    </p:spTree>
    <p:extLst>
      <p:ext uri="{BB962C8B-B14F-4D97-AF65-F5344CB8AC3E}">
        <p14:creationId xmlns:p14="http://schemas.microsoft.com/office/powerpoint/2010/main" val="3015325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25</a:t>
            </a:fld>
            <a:endParaRPr lang="tr-TR"/>
          </a:p>
        </p:txBody>
      </p:sp>
    </p:spTree>
    <p:extLst>
      <p:ext uri="{BB962C8B-B14F-4D97-AF65-F5344CB8AC3E}">
        <p14:creationId xmlns:p14="http://schemas.microsoft.com/office/powerpoint/2010/main" val="2332730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26</a:t>
            </a:fld>
            <a:endParaRPr lang="tr-TR"/>
          </a:p>
        </p:txBody>
      </p:sp>
    </p:spTree>
    <p:extLst>
      <p:ext uri="{BB962C8B-B14F-4D97-AF65-F5344CB8AC3E}">
        <p14:creationId xmlns:p14="http://schemas.microsoft.com/office/powerpoint/2010/main" val="2503752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ayt Görüntüsü Yer Tutucusu 1">
            <a:extLst>
              <a:ext uri="{FF2B5EF4-FFF2-40B4-BE49-F238E27FC236}">
                <a16:creationId xmlns:a16="http://schemas.microsoft.com/office/drawing/2014/main" id="{684452F2-F280-FE72-BA83-B0A282A4F2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 Yer Tutucusu 2">
            <a:extLst>
              <a:ext uri="{FF2B5EF4-FFF2-40B4-BE49-F238E27FC236}">
                <a16:creationId xmlns:a16="http://schemas.microsoft.com/office/drawing/2014/main" id="{ACBDEB67-5A30-6DB0-9630-C0D62D82E0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41316" name="Slayt Numarası Yer Tutucusu 3">
            <a:extLst>
              <a:ext uri="{FF2B5EF4-FFF2-40B4-BE49-F238E27FC236}">
                <a16:creationId xmlns:a16="http://schemas.microsoft.com/office/drawing/2014/main" id="{8FB5CCE6-DBCE-F382-09A6-8536012CDA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0DF9E99-C076-4C39-BF11-94F81F2C903B}" type="slidenum">
              <a:rPr lang="tr-TR" altLang="tr-TR"/>
              <a:pPr/>
              <a:t>27</a:t>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3</a:t>
            </a:fld>
            <a:endParaRPr lang="tr-TR"/>
          </a:p>
        </p:txBody>
      </p:sp>
    </p:spTree>
    <p:extLst>
      <p:ext uri="{BB962C8B-B14F-4D97-AF65-F5344CB8AC3E}">
        <p14:creationId xmlns:p14="http://schemas.microsoft.com/office/powerpoint/2010/main" val="3331534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4</a:t>
            </a:fld>
            <a:endParaRPr lang="tr-TR"/>
          </a:p>
        </p:txBody>
      </p:sp>
    </p:spTree>
    <p:extLst>
      <p:ext uri="{BB962C8B-B14F-4D97-AF65-F5344CB8AC3E}">
        <p14:creationId xmlns:p14="http://schemas.microsoft.com/office/powerpoint/2010/main" val="3768767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8</a:t>
            </a:fld>
            <a:endParaRPr lang="tr-TR"/>
          </a:p>
        </p:txBody>
      </p:sp>
    </p:spTree>
    <p:extLst>
      <p:ext uri="{BB962C8B-B14F-4D97-AF65-F5344CB8AC3E}">
        <p14:creationId xmlns:p14="http://schemas.microsoft.com/office/powerpoint/2010/main" val="339194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9</a:t>
            </a:fld>
            <a:endParaRPr lang="tr-TR"/>
          </a:p>
        </p:txBody>
      </p:sp>
    </p:spTree>
    <p:extLst>
      <p:ext uri="{BB962C8B-B14F-4D97-AF65-F5344CB8AC3E}">
        <p14:creationId xmlns:p14="http://schemas.microsoft.com/office/powerpoint/2010/main" val="383653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10</a:t>
            </a:fld>
            <a:endParaRPr lang="tr-TR"/>
          </a:p>
        </p:txBody>
      </p:sp>
    </p:spTree>
    <p:extLst>
      <p:ext uri="{BB962C8B-B14F-4D97-AF65-F5344CB8AC3E}">
        <p14:creationId xmlns:p14="http://schemas.microsoft.com/office/powerpoint/2010/main" val="3608911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11</a:t>
            </a:fld>
            <a:endParaRPr lang="tr-TR"/>
          </a:p>
        </p:txBody>
      </p:sp>
    </p:spTree>
    <p:extLst>
      <p:ext uri="{BB962C8B-B14F-4D97-AF65-F5344CB8AC3E}">
        <p14:creationId xmlns:p14="http://schemas.microsoft.com/office/powerpoint/2010/main" val="281436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12</a:t>
            </a:fld>
            <a:endParaRPr lang="tr-TR"/>
          </a:p>
        </p:txBody>
      </p:sp>
    </p:spTree>
    <p:extLst>
      <p:ext uri="{BB962C8B-B14F-4D97-AF65-F5344CB8AC3E}">
        <p14:creationId xmlns:p14="http://schemas.microsoft.com/office/powerpoint/2010/main" val="20475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Slaydı">
    <p:spTree>
      <p:nvGrpSpPr>
        <p:cNvPr id="1" name=""/>
        <p:cNvGrpSpPr/>
        <p:nvPr/>
      </p:nvGrpSpPr>
      <p:grpSpPr>
        <a:xfrm>
          <a:off x="0" y="0"/>
          <a:ext cx="0" cy="0"/>
          <a:chOff x="0" y="0"/>
          <a:chExt cx="0" cy="0"/>
        </a:xfrm>
      </p:grpSpPr>
      <p:sp>
        <p:nvSpPr>
          <p:cNvPr id="2" name="Holder 2"/>
          <p:cNvSpPr>
            <a:spLocks noGrp="1"/>
          </p:cNvSpPr>
          <p:nvPr>
            <p:ph type="ctrTitle"/>
          </p:nvPr>
        </p:nvSpPr>
        <p:spPr>
          <a:xfrm>
            <a:off x="707542" y="431114"/>
            <a:ext cx="7728915" cy="749300"/>
          </a:xfrm>
          <a:prstGeom prst="rect">
            <a:avLst/>
          </a:prstGeom>
        </p:spPr>
        <p:txBody>
          <a:bodyPr wrap="square" lIns="0" tIns="0" rIns="0" bIns="0">
            <a:spAutoFit/>
          </a:bodyPr>
          <a:lstStyle>
            <a:lvl1pPr>
              <a:defRPr sz="2500" b="1" i="0">
                <a:solidFill>
                  <a:srgbClr val="404040"/>
                </a:solidFill>
                <a:latin typeface="Arial"/>
                <a:cs typeface="Arial"/>
              </a:defRPr>
            </a:lvl1pPr>
          </a:lstStyle>
          <a:p>
            <a:r>
              <a:rPr lang="tr-TR"/>
              <a:t>Asıl başlık stili için tıklatın</a:t>
            </a:r>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r>
              <a:rPr lang="tr-TR"/>
              <a:t>Asıl alt başlık stilini düzenlemek için tıklayın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404040"/>
                </a:solidFill>
                <a:latin typeface="Arial"/>
                <a:cs typeface="Arial"/>
              </a:defRPr>
            </a:lvl1pPr>
          </a:lstStyle>
          <a:p>
            <a:r>
              <a:rPr lang="tr-TR"/>
              <a:t>Asıl başlık stili için tıklatın</a:t>
            </a:r>
            <a:endParaRPr/>
          </a:p>
        </p:txBody>
      </p:sp>
      <p:sp>
        <p:nvSpPr>
          <p:cNvPr id="3" name="Holder 3"/>
          <p:cNvSpPr>
            <a:spLocks noGrp="1"/>
          </p:cNvSpPr>
          <p:nvPr>
            <p:ph type="body" idx="1"/>
          </p:nvPr>
        </p:nvSpPr>
        <p:spPr/>
        <p:txBody>
          <a:bodyPr lIns="0" tIns="0" rIns="0" bIns="0"/>
          <a:lstStyle>
            <a:lvl1pPr>
              <a:defRPr sz="1800" b="0" i="0">
                <a:solidFill>
                  <a:srgbClr val="585858"/>
                </a:solidFill>
                <a:latin typeface="Arial"/>
                <a:cs typeface="Arial"/>
              </a:defRPr>
            </a:lvl1pPr>
          </a:lstStyle>
          <a:p>
            <a:pPr lvl="0"/>
            <a:r>
              <a:rPr lang="tr-TR"/>
              <a:t>Asıl metin stillerini düzenle</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ki İçerik">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404040"/>
                </a:solidFill>
                <a:latin typeface="Arial"/>
                <a:cs typeface="Arial"/>
              </a:defRPr>
            </a:lvl1pPr>
          </a:lstStyle>
          <a:p>
            <a:r>
              <a:rPr lang="tr-TR"/>
              <a:t>Asıl başlık stili için tıklatın</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tr-TR"/>
              <a:t>Asıl metin stillerini düzenle</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tr-TR"/>
              <a:t>Asıl metin stillerini düzenle</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Yalnızca Başlık">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404040"/>
                </a:solidFill>
                <a:latin typeface="Arial"/>
                <a:cs typeface="Arial"/>
              </a:defRPr>
            </a:lvl1pPr>
          </a:lstStyle>
          <a:p>
            <a:r>
              <a:rPr lang="tr-TR"/>
              <a:t>Asıl başlık stili için tıklatın</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oş">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23444" y="6344411"/>
            <a:ext cx="382524" cy="288035"/>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0" y="0"/>
            <a:ext cx="9144000" cy="6276340"/>
          </a:xfrm>
          <a:custGeom>
            <a:avLst/>
            <a:gdLst/>
            <a:ahLst/>
            <a:cxnLst/>
            <a:rect l="l" t="t" r="r" b="b"/>
            <a:pathLst>
              <a:path w="9144000" h="6276340">
                <a:moveTo>
                  <a:pt x="0" y="6275832"/>
                </a:moveTo>
                <a:lnTo>
                  <a:pt x="9144000" y="6275832"/>
                </a:lnTo>
                <a:lnTo>
                  <a:pt x="9144000" y="0"/>
                </a:lnTo>
                <a:lnTo>
                  <a:pt x="0" y="0"/>
                </a:lnTo>
                <a:lnTo>
                  <a:pt x="0" y="6275832"/>
                </a:lnTo>
                <a:close/>
              </a:path>
            </a:pathLst>
          </a:custGeom>
          <a:solidFill>
            <a:srgbClr val="F1F1F1"/>
          </a:solidFill>
        </p:spPr>
        <p:txBody>
          <a:bodyPr wrap="square" lIns="0" tIns="0" rIns="0" bIns="0" rtlCol="0"/>
          <a:lstStyle/>
          <a:p>
            <a:endParaRPr/>
          </a:p>
        </p:txBody>
      </p:sp>
      <p:sp>
        <p:nvSpPr>
          <p:cNvPr id="18" name="bg object 18"/>
          <p:cNvSpPr/>
          <p:nvPr/>
        </p:nvSpPr>
        <p:spPr>
          <a:xfrm>
            <a:off x="0" y="6705600"/>
            <a:ext cx="9144000" cy="152400"/>
          </a:xfrm>
          <a:custGeom>
            <a:avLst/>
            <a:gdLst/>
            <a:ahLst/>
            <a:cxnLst/>
            <a:rect l="l" t="t" r="r" b="b"/>
            <a:pathLst>
              <a:path w="9144000" h="152400">
                <a:moveTo>
                  <a:pt x="0" y="152399"/>
                </a:moveTo>
                <a:lnTo>
                  <a:pt x="9144000" y="152399"/>
                </a:lnTo>
                <a:lnTo>
                  <a:pt x="9144000" y="0"/>
                </a:lnTo>
                <a:lnTo>
                  <a:pt x="0" y="0"/>
                </a:lnTo>
                <a:lnTo>
                  <a:pt x="0" y="152399"/>
                </a:lnTo>
                <a:close/>
              </a:path>
            </a:pathLst>
          </a:custGeom>
          <a:solidFill>
            <a:srgbClr val="F1F1F1"/>
          </a:solidFill>
        </p:spPr>
        <p:txBody>
          <a:bodyPr wrap="square" lIns="0" tIns="0" rIns="0" bIns="0" rtlCol="0"/>
          <a:lstStyle/>
          <a:p>
            <a:endParaRPr/>
          </a:p>
        </p:txBody>
      </p:sp>
      <p:sp>
        <p:nvSpPr>
          <p:cNvPr id="19" name="bg object 19"/>
          <p:cNvSpPr/>
          <p:nvPr/>
        </p:nvSpPr>
        <p:spPr>
          <a:xfrm>
            <a:off x="0" y="6275832"/>
            <a:ext cx="9144000" cy="429895"/>
          </a:xfrm>
          <a:custGeom>
            <a:avLst/>
            <a:gdLst/>
            <a:ahLst/>
            <a:cxnLst/>
            <a:rect l="l" t="t" r="r" b="b"/>
            <a:pathLst>
              <a:path w="9144000" h="429895">
                <a:moveTo>
                  <a:pt x="9144000" y="0"/>
                </a:moveTo>
                <a:lnTo>
                  <a:pt x="0" y="0"/>
                </a:lnTo>
                <a:lnTo>
                  <a:pt x="0" y="429768"/>
                </a:lnTo>
                <a:lnTo>
                  <a:pt x="9144000" y="429768"/>
                </a:lnTo>
                <a:lnTo>
                  <a:pt x="9144000" y="0"/>
                </a:lnTo>
                <a:close/>
              </a:path>
            </a:pathLst>
          </a:custGeom>
          <a:solidFill>
            <a:srgbClr val="9DC3E6"/>
          </a:solidFill>
        </p:spPr>
        <p:txBody>
          <a:bodyPr wrap="square" lIns="0" tIns="0" rIns="0" bIns="0" rtlCol="0"/>
          <a:lstStyle/>
          <a:p>
            <a:endParaRPr/>
          </a:p>
        </p:txBody>
      </p:sp>
      <p:sp>
        <p:nvSpPr>
          <p:cNvPr id="2" name="Holder 2"/>
          <p:cNvSpPr>
            <a:spLocks noGrp="1"/>
          </p:cNvSpPr>
          <p:nvPr>
            <p:ph type="title"/>
          </p:nvPr>
        </p:nvSpPr>
        <p:spPr>
          <a:xfrm>
            <a:off x="707542" y="431114"/>
            <a:ext cx="7728915" cy="749300"/>
          </a:xfrm>
          <a:prstGeom prst="rect">
            <a:avLst/>
          </a:prstGeom>
        </p:spPr>
        <p:txBody>
          <a:bodyPr wrap="square" lIns="0" tIns="0" rIns="0" bIns="0">
            <a:spAutoFit/>
          </a:bodyPr>
          <a:lstStyle>
            <a:lvl1pPr>
              <a:defRPr sz="2500" b="1" i="0">
                <a:solidFill>
                  <a:srgbClr val="404040"/>
                </a:solidFill>
                <a:latin typeface="Arial"/>
                <a:cs typeface="Arial"/>
              </a:defRPr>
            </a:lvl1pPr>
          </a:lstStyle>
          <a:p>
            <a:endParaRPr/>
          </a:p>
        </p:txBody>
      </p:sp>
      <p:sp>
        <p:nvSpPr>
          <p:cNvPr id="3" name="Holder 3"/>
          <p:cNvSpPr>
            <a:spLocks noGrp="1"/>
          </p:cNvSpPr>
          <p:nvPr>
            <p:ph type="body" idx="1"/>
          </p:nvPr>
        </p:nvSpPr>
        <p:spPr>
          <a:xfrm>
            <a:off x="840587" y="1404873"/>
            <a:ext cx="7462824" cy="2530475"/>
          </a:xfrm>
          <a:prstGeom prst="rect">
            <a:avLst/>
          </a:prstGeom>
        </p:spPr>
        <p:txBody>
          <a:bodyPr wrap="square" lIns="0" tIns="0" rIns="0" bIns="0">
            <a:spAutoFit/>
          </a:bodyPr>
          <a:lstStyle>
            <a:lvl1pPr>
              <a:defRPr sz="1800" b="0" i="0">
                <a:solidFill>
                  <a:srgbClr val="585858"/>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10/11/2022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6.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helpx.adobe.com/adobe-connect/connect-downloads-updat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stretch>
            <a:fillRect/>
          </a:stretch>
        </p:blipFill>
        <p:spPr>
          <a:xfrm>
            <a:off x="0" y="145981"/>
            <a:ext cx="9180512" cy="463619"/>
          </a:xfrm>
          <a:prstGeom prst="rect">
            <a:avLst/>
          </a:prstGeom>
        </p:spPr>
      </p:pic>
      <p:sp>
        <p:nvSpPr>
          <p:cNvPr id="4" name="object 7"/>
          <p:cNvSpPr/>
          <p:nvPr/>
        </p:nvSpPr>
        <p:spPr>
          <a:xfrm>
            <a:off x="0" y="2204720"/>
            <a:ext cx="9144000" cy="1300480"/>
          </a:xfrm>
          <a:custGeom>
            <a:avLst/>
            <a:gdLst/>
            <a:ahLst/>
            <a:cxnLst/>
            <a:rect l="l" t="t" r="r" b="b"/>
            <a:pathLst>
              <a:path w="9144000" h="1300479">
                <a:moveTo>
                  <a:pt x="9144000" y="0"/>
                </a:moveTo>
                <a:lnTo>
                  <a:pt x="0" y="0"/>
                </a:lnTo>
                <a:lnTo>
                  <a:pt x="0" y="1299972"/>
                </a:lnTo>
                <a:lnTo>
                  <a:pt x="9144000" y="1299972"/>
                </a:lnTo>
                <a:lnTo>
                  <a:pt x="9144000" y="0"/>
                </a:lnTo>
                <a:close/>
              </a:path>
            </a:pathLst>
          </a:custGeom>
          <a:effectLst>
            <a:innerShdw blurRad="63500" dist="50800" dir="5400000">
              <a:prstClr val="black">
                <a:alpha val="50000"/>
              </a:prstClr>
            </a:innerShdw>
          </a:effectLst>
        </p:spPr>
        <p:style>
          <a:lnRef idx="0">
            <a:scrgbClr r="0" g="0" b="0"/>
          </a:lnRef>
          <a:fillRef idx="1001">
            <a:schemeClr val="dk2"/>
          </a:fillRef>
          <a:effectRef idx="0">
            <a:scrgbClr r="0" g="0" b="0"/>
          </a:effectRef>
          <a:fontRef idx="major"/>
        </p:style>
        <p:txBody>
          <a:bodyPr wrap="square" lIns="0" tIns="0" rIns="0" bIns="0" rtlCol="0"/>
          <a:lstStyle/>
          <a:p>
            <a:pPr algn="ctr"/>
            <a:endParaRPr dirty="0"/>
          </a:p>
        </p:txBody>
      </p:sp>
      <p:sp>
        <p:nvSpPr>
          <p:cNvPr id="2" name="Unvan 1"/>
          <p:cNvSpPr>
            <a:spLocks noGrp="1"/>
          </p:cNvSpPr>
          <p:nvPr>
            <p:ph type="title"/>
          </p:nvPr>
        </p:nvSpPr>
        <p:spPr>
          <a:xfrm>
            <a:off x="574496" y="2301280"/>
            <a:ext cx="7728915" cy="1046440"/>
          </a:xfrm>
          <a:noFill/>
        </p:spPr>
        <p:txBody>
          <a:bodyPr/>
          <a:lstStyle/>
          <a:p>
            <a:pPr algn="ctr"/>
            <a:r>
              <a:rPr lang="tr-TR" sz="34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MOODLE ÖĞRENME YÖNETİM SİSTEMİ</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149275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7" name="Metin kutusu 6"/>
          <p:cNvSpPr txBox="1"/>
          <p:nvPr/>
        </p:nvSpPr>
        <p:spPr>
          <a:xfrm>
            <a:off x="0" y="145981"/>
            <a:ext cx="9143999"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dirty="0"/>
              <a:t>ÖĞRENME YÖNETİM SİSTEMİ DERS EKRANI</a:t>
            </a:r>
          </a:p>
        </p:txBody>
      </p:sp>
      <p:sp>
        <p:nvSpPr>
          <p:cNvPr id="12" name="Metin kutusu 11"/>
          <p:cNvSpPr txBox="1"/>
          <p:nvPr/>
        </p:nvSpPr>
        <p:spPr>
          <a:xfrm>
            <a:off x="2011630" y="760741"/>
            <a:ext cx="5080099" cy="323165"/>
          </a:xfrm>
          <a:prstGeom prst="rect">
            <a:avLst/>
          </a:prstGeom>
          <a:ln>
            <a:noFill/>
          </a:ln>
        </p:spPr>
        <p:style>
          <a:lnRef idx="0">
            <a:scrgbClr r="0" g="0" b="0"/>
          </a:lnRef>
          <a:fillRef idx="1001">
            <a:schemeClr val="dk2"/>
          </a:fillRef>
          <a:effectRef idx="0">
            <a:scrgbClr r="0" g="0" b="0"/>
          </a:effectRef>
          <a:fontRef idx="minor">
            <a:schemeClr val="lt1"/>
          </a:fontRef>
        </p:style>
        <p:txBody>
          <a:bodyPr wrap="square" rtlCol="0">
            <a:spAutoFit/>
          </a:bodyPr>
          <a:lstStyle/>
          <a:p>
            <a:pPr algn="ctr"/>
            <a:r>
              <a:rPr lang="tr-TR" sz="1500" dirty="0">
                <a:latin typeface="Times New Roman" panose="02020603050405020304" pitchFamily="18" charset="0"/>
                <a:cs typeface="Times New Roman" panose="02020603050405020304" pitchFamily="18" charset="0"/>
              </a:rPr>
              <a:t>Derse tıkladığınızda ders içeriğini aşağıdaki gibi göreceksiniz.</a:t>
            </a:r>
          </a:p>
        </p:txBody>
      </p:sp>
      <p:pic>
        <p:nvPicPr>
          <p:cNvPr id="21" name="Resim 20"/>
          <p:cNvPicPr>
            <a:picLocks noChangeAspect="1"/>
          </p:cNvPicPr>
          <p:nvPr/>
        </p:nvPicPr>
        <p:blipFill>
          <a:blip r:embed="rId4"/>
          <a:stretch>
            <a:fillRect/>
          </a:stretch>
        </p:blipFill>
        <p:spPr>
          <a:xfrm>
            <a:off x="1779372" y="1203250"/>
            <a:ext cx="5544617" cy="5002006"/>
          </a:xfrm>
          <a:prstGeom prst="rect">
            <a:avLst/>
          </a:prstGeom>
          <a:ln>
            <a:noFill/>
          </a:ln>
          <a:effectLst>
            <a:outerShdw blurRad="292100" dist="139700" dir="2700000" algn="tl" rotWithShape="0">
              <a:srgbClr val="333333">
                <a:alpha val="65000"/>
              </a:srgbClr>
            </a:outerShdw>
          </a:effectLst>
        </p:spPr>
      </p:pic>
      <p:pic>
        <p:nvPicPr>
          <p:cNvPr id="23" name="Resim 22"/>
          <p:cNvPicPr>
            <a:picLocks noChangeAspect="1"/>
          </p:cNvPicPr>
          <p:nvPr/>
        </p:nvPicPr>
        <p:blipFill>
          <a:blip r:embed="rId5"/>
          <a:stretch>
            <a:fillRect/>
          </a:stretch>
        </p:blipFill>
        <p:spPr>
          <a:xfrm>
            <a:off x="2051720" y="4437112"/>
            <a:ext cx="2664296" cy="257835"/>
          </a:xfrm>
          <a:prstGeom prst="rect">
            <a:avLst/>
          </a:prstGeom>
        </p:spPr>
      </p:pic>
      <p:pic>
        <p:nvPicPr>
          <p:cNvPr id="13" name="Resim 2"/>
          <p:cNvPicPr>
            <a:picLocks noChangeAspect="1"/>
          </p:cNvPicPr>
          <p:nvPr/>
        </p:nvPicPr>
        <p:blipFill rotWithShape="1">
          <a:blip r:embed="rId6">
            <a:extLst>
              <a:ext uri="{28A0092B-C50C-407E-A947-70E740481C1C}">
                <a14:useLocalDpi xmlns:a14="http://schemas.microsoft.com/office/drawing/2010/main" val="0"/>
              </a:ext>
            </a:extLst>
          </a:blip>
          <a:srcRect l="8275" t="63721" r="49308" b="7839"/>
          <a:stretch/>
        </p:blipFill>
        <p:spPr bwMode="auto">
          <a:xfrm>
            <a:off x="1811063" y="3217126"/>
            <a:ext cx="4041382" cy="159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2"/>
          <p:cNvPicPr>
            <a:picLocks noChangeAspect="1"/>
          </p:cNvPicPr>
          <p:nvPr/>
        </p:nvPicPr>
        <p:blipFill rotWithShape="1">
          <a:blip r:embed="rId6">
            <a:extLst>
              <a:ext uri="{28A0092B-C50C-407E-A947-70E740481C1C}">
                <a14:useLocalDpi xmlns:a14="http://schemas.microsoft.com/office/drawing/2010/main" val="0"/>
              </a:ext>
            </a:extLst>
          </a:blip>
          <a:srcRect l="8275" t="76902" r="49308" b="7839"/>
          <a:stretch/>
        </p:blipFill>
        <p:spPr bwMode="auto">
          <a:xfrm>
            <a:off x="1763688" y="5108566"/>
            <a:ext cx="4328064" cy="91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sim 2"/>
          <p:cNvPicPr>
            <a:picLocks noChangeAspect="1"/>
          </p:cNvPicPr>
          <p:nvPr/>
        </p:nvPicPr>
        <p:blipFill rotWithShape="1">
          <a:blip r:embed="rId7">
            <a:extLst>
              <a:ext uri="{28A0092B-C50C-407E-A947-70E740481C1C}">
                <a14:useLocalDpi xmlns:a14="http://schemas.microsoft.com/office/drawing/2010/main" val="0"/>
              </a:ext>
            </a:extLst>
          </a:blip>
          <a:srcRect t="52361" r="23123" b="38339"/>
          <a:stretch/>
        </p:blipFill>
        <p:spPr bwMode="auto">
          <a:xfrm>
            <a:off x="1811063" y="3302049"/>
            <a:ext cx="5209209" cy="3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Resim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76726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251520" y="1013468"/>
            <a:ext cx="3798196" cy="1399408"/>
            <a:chOff x="4714427" y="869836"/>
            <a:chExt cx="3798196" cy="1399408"/>
          </a:xfrm>
        </p:grpSpPr>
        <p:pic>
          <p:nvPicPr>
            <p:cNvPr id="2" name="Resim 1"/>
            <p:cNvPicPr>
              <a:picLocks noChangeAspect="1"/>
            </p:cNvPicPr>
            <p:nvPr/>
          </p:nvPicPr>
          <p:blipFill rotWithShape="1">
            <a:blip r:embed="rId3"/>
            <a:srcRect l="5500" t="85055" r="-1244" b="-526"/>
            <a:stretch/>
          </p:blipFill>
          <p:spPr>
            <a:xfrm>
              <a:off x="4716016" y="2008989"/>
              <a:ext cx="3796607" cy="260255"/>
            </a:xfrm>
            <a:prstGeom prst="rect">
              <a:avLst/>
            </a:prstGeom>
            <a:ln>
              <a:noFill/>
            </a:ln>
            <a:effectLst>
              <a:outerShdw blurRad="292100" dist="139700" dir="2700000" algn="tl" rotWithShape="0">
                <a:srgbClr val="333333">
                  <a:alpha val="65000"/>
                </a:srgbClr>
              </a:outerShdw>
            </a:effectLst>
          </p:spPr>
        </p:pic>
        <p:pic>
          <p:nvPicPr>
            <p:cNvPr id="22" name="Resim 2"/>
            <p:cNvPicPr>
              <a:picLocks noChangeAspect="1"/>
            </p:cNvPicPr>
            <p:nvPr/>
          </p:nvPicPr>
          <p:blipFill rotWithShape="1">
            <a:blip r:embed="rId4">
              <a:extLst>
                <a:ext uri="{28A0092B-C50C-407E-A947-70E740481C1C}">
                  <a14:useLocalDpi xmlns:a14="http://schemas.microsoft.com/office/drawing/2010/main" val="0"/>
                </a:ext>
              </a:extLst>
            </a:blip>
            <a:srcRect l="10198" t="72300" r="54958" b="9073"/>
            <a:stretch/>
          </p:blipFill>
          <p:spPr bwMode="auto">
            <a:xfrm>
              <a:off x="4714427" y="869836"/>
              <a:ext cx="3746005" cy="117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dirty="0"/>
              <a:t>ÖĞRENME YÖNETİM SİSTEMİ ÖDEV PAYLAŞMA</a:t>
            </a:r>
          </a:p>
        </p:txBody>
      </p:sp>
      <p:sp>
        <p:nvSpPr>
          <p:cNvPr id="3" name="Dikdörtgen 2"/>
          <p:cNvSpPr/>
          <p:nvPr/>
        </p:nvSpPr>
        <p:spPr>
          <a:xfrm>
            <a:off x="359234" y="2148892"/>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4345138" y="1628046"/>
            <a:ext cx="4331318"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lgn="ctr">
              <a:defRPr sz="1600">
                <a:latin typeface="Times New Roman" panose="02020603050405020304" pitchFamily="18" charset="0"/>
                <a:cs typeface="Times New Roman" panose="02020603050405020304" pitchFamily="18" charset="0"/>
              </a:defRPr>
            </a:lvl1pPr>
          </a:lstStyle>
          <a:p>
            <a:pPr algn="l"/>
            <a:r>
              <a:rPr lang="tr-TR" dirty="0"/>
              <a:t>Öğretim elemanı tarafından oluşturulan "ÖDEV" alanlarına, ödev yüklemek için işaretli alana tıklanır.</a:t>
            </a:r>
          </a:p>
        </p:txBody>
      </p:sp>
      <p:pic>
        <p:nvPicPr>
          <p:cNvPr id="13" name="Resim 12"/>
          <p:cNvPicPr>
            <a:picLocks noChangeAspect="1"/>
          </p:cNvPicPr>
          <p:nvPr/>
        </p:nvPicPr>
        <p:blipFill>
          <a:blip r:embed="rId6"/>
          <a:stretch>
            <a:fillRect/>
          </a:stretch>
        </p:blipFill>
        <p:spPr>
          <a:xfrm>
            <a:off x="251520" y="2758213"/>
            <a:ext cx="3746005" cy="3300079"/>
          </a:xfrm>
          <a:prstGeom prst="rect">
            <a:avLst/>
          </a:prstGeom>
          <a:ln>
            <a:noFill/>
          </a:ln>
          <a:effectLst>
            <a:outerShdw blurRad="292100" dist="139700" dir="2700000" algn="tl" rotWithShape="0">
              <a:srgbClr val="333333">
                <a:alpha val="65000"/>
              </a:srgbClr>
            </a:outerShdw>
          </a:effectLst>
        </p:spPr>
      </p:pic>
      <p:cxnSp>
        <p:nvCxnSpPr>
          <p:cNvPr id="15" name="Düz Ok Bağlayıcısı 14"/>
          <p:cNvCxnSpPr/>
          <p:nvPr/>
        </p:nvCxnSpPr>
        <p:spPr>
          <a:xfrm flipH="1">
            <a:off x="2267744" y="2396157"/>
            <a:ext cx="7560" cy="36205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Oval 16"/>
          <p:cNvSpPr/>
          <p:nvPr/>
        </p:nvSpPr>
        <p:spPr>
          <a:xfrm>
            <a:off x="3347864" y="1096083"/>
            <a:ext cx="557808" cy="486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sp>
        <p:nvSpPr>
          <p:cNvPr id="19" name="Dikdörtgen 18"/>
          <p:cNvSpPr/>
          <p:nvPr/>
        </p:nvSpPr>
        <p:spPr>
          <a:xfrm>
            <a:off x="2814627" y="5473196"/>
            <a:ext cx="864096" cy="332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4345138" y="5436513"/>
            <a:ext cx="4331318"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ctr"/>
            <a:r>
              <a:rPr lang="tr-TR" sz="1600" dirty="0">
                <a:latin typeface="Times New Roman" panose="02020603050405020304" pitchFamily="18" charset="0"/>
                <a:cs typeface="Times New Roman" panose="02020603050405020304" pitchFamily="18" charset="0"/>
              </a:rPr>
              <a:t>Sağ tarafta yer alan </a:t>
            </a:r>
            <a:r>
              <a:rPr lang="tr-TR" sz="1600" b="1" dirty="0">
                <a:latin typeface="Times New Roman" panose="02020603050405020304" pitchFamily="18" charset="0"/>
                <a:cs typeface="Times New Roman" panose="02020603050405020304" pitchFamily="18" charset="0"/>
              </a:rPr>
              <a:t>" Gönderim Ekle " </a:t>
            </a:r>
            <a:r>
              <a:rPr lang="tr-TR" sz="1600" dirty="0">
                <a:latin typeface="Times New Roman" panose="02020603050405020304" pitchFamily="18" charset="0"/>
                <a:cs typeface="Times New Roman" panose="02020603050405020304" pitchFamily="18" charset="0"/>
              </a:rPr>
              <a:t>butonu ile gönderilmek istenen ödev sisteme yüklenir.</a:t>
            </a:r>
          </a:p>
        </p:txBody>
      </p:sp>
      <p:cxnSp>
        <p:nvCxnSpPr>
          <p:cNvPr id="5" name="Düz Ok Bağlayıcısı 4"/>
          <p:cNvCxnSpPr/>
          <p:nvPr/>
        </p:nvCxnSpPr>
        <p:spPr>
          <a:xfrm flipV="1">
            <a:off x="1007306" y="2276872"/>
            <a:ext cx="3302416" cy="1260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5" name="Düz Ok Bağlayıcısı 24"/>
          <p:cNvCxnSpPr/>
          <p:nvPr/>
        </p:nvCxnSpPr>
        <p:spPr>
          <a:xfrm>
            <a:off x="3678723" y="5733256"/>
            <a:ext cx="591178"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Oval 23"/>
          <p:cNvSpPr/>
          <p:nvPr/>
        </p:nvSpPr>
        <p:spPr>
          <a:xfrm>
            <a:off x="3347864" y="2797447"/>
            <a:ext cx="557808" cy="486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pic>
        <p:nvPicPr>
          <p:cNvPr id="26" name="Resim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33752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dirty="0"/>
              <a:t>ÖĞRENME YÖNETİM SİSTEMİ ÖDEV PAYLAŞMA</a:t>
            </a: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2383"/>
            <a:ext cx="9144000" cy="2683983"/>
          </a:xfrm>
          <a:prstGeom prst="rect">
            <a:avLst/>
          </a:prstGeom>
          <a:ln>
            <a:noFill/>
          </a:ln>
          <a:effectLst>
            <a:outerShdw blurRad="292100" dist="139700" dir="2700000" algn="tl" rotWithShape="0">
              <a:srgbClr val="333333">
                <a:alpha val="65000"/>
              </a:srgbClr>
            </a:outerShdw>
          </a:effectLst>
        </p:spPr>
      </p:pic>
      <p:sp>
        <p:nvSpPr>
          <p:cNvPr id="7" name="Dikdörtgen 6"/>
          <p:cNvSpPr/>
          <p:nvPr/>
        </p:nvSpPr>
        <p:spPr>
          <a:xfrm>
            <a:off x="4355976" y="2319953"/>
            <a:ext cx="2952328" cy="676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Ok Bağlayıcısı 15"/>
          <p:cNvCxnSpPr/>
          <p:nvPr/>
        </p:nvCxnSpPr>
        <p:spPr>
          <a:xfrm flipH="1">
            <a:off x="6425580" y="2996952"/>
            <a:ext cx="5662" cy="200698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Metin kutusu 23"/>
          <p:cNvSpPr txBox="1"/>
          <p:nvPr/>
        </p:nvSpPr>
        <p:spPr>
          <a:xfrm>
            <a:off x="4014930" y="5062678"/>
            <a:ext cx="5129070"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r>
              <a:rPr lang="tr-TR" dirty="0"/>
              <a:t>Ödev dosyalarını sisteme yüklemek için aşağıda belirtilen alana sürükle bırak yaparak veya mavi ok tuşuna basarak dosya sisteme yüklenir.</a:t>
            </a:r>
          </a:p>
        </p:txBody>
      </p:sp>
      <p:sp>
        <p:nvSpPr>
          <p:cNvPr id="26" name="Dikdörtgen 25"/>
          <p:cNvSpPr/>
          <p:nvPr/>
        </p:nvSpPr>
        <p:spPr>
          <a:xfrm>
            <a:off x="2555776" y="3189437"/>
            <a:ext cx="11521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8" name="Düz Ok Bağlayıcısı 27"/>
          <p:cNvCxnSpPr/>
          <p:nvPr/>
        </p:nvCxnSpPr>
        <p:spPr>
          <a:xfrm>
            <a:off x="2987824" y="3549477"/>
            <a:ext cx="0" cy="50405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0" name="Metin kutusu 29"/>
          <p:cNvSpPr txBox="1"/>
          <p:nvPr/>
        </p:nvSpPr>
        <p:spPr>
          <a:xfrm>
            <a:off x="8954" y="4077523"/>
            <a:ext cx="4635054"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Dosyayı sisteme yükledikten sonra yukarıda yer alan </a:t>
            </a:r>
            <a:r>
              <a:rPr lang="tr-TR" sz="1600" b="1" dirty="0">
                <a:latin typeface="Times New Roman" panose="02020603050405020304" pitchFamily="18" charset="0"/>
                <a:cs typeface="Times New Roman" panose="02020603050405020304" pitchFamily="18" charset="0"/>
              </a:rPr>
              <a:t>" Değişiklikleri Kaydet "</a:t>
            </a:r>
            <a:r>
              <a:rPr lang="tr-TR" sz="1600" dirty="0">
                <a:latin typeface="Times New Roman" panose="02020603050405020304" pitchFamily="18" charset="0"/>
                <a:cs typeface="Times New Roman" panose="02020603050405020304" pitchFamily="18" charset="0"/>
              </a:rPr>
              <a:t> butonu ile gönderim işlemi tamamlanmış olur.</a:t>
            </a:r>
          </a:p>
        </p:txBody>
      </p:sp>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87645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sz="1800" dirty="0"/>
              <a:t>ÖĞRENME YÖNETİM SİSTEMİ SANAL SINIFA(CANLI DERSE) BAĞLANMA</a:t>
            </a:r>
          </a:p>
        </p:txBody>
      </p:sp>
      <p:sp>
        <p:nvSpPr>
          <p:cNvPr id="12" name="Metin kutusu 11"/>
          <p:cNvSpPr txBox="1"/>
          <p:nvPr/>
        </p:nvSpPr>
        <p:spPr>
          <a:xfrm>
            <a:off x="5004048" y="2177066"/>
            <a:ext cx="4067944"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Canlı derse bağlanmak için soldaki linke tıklanır.</a:t>
            </a:r>
          </a:p>
        </p:txBody>
      </p:sp>
      <p:pic>
        <p:nvPicPr>
          <p:cNvPr id="15" name="Resim 14"/>
          <p:cNvPicPr>
            <a:picLocks noChangeAspect="1"/>
          </p:cNvPicPr>
          <p:nvPr/>
        </p:nvPicPr>
        <p:blipFill rotWithShape="1">
          <a:blip r:embed="rId4">
            <a:extLst>
              <a:ext uri="{28A0092B-C50C-407E-A947-70E740481C1C}">
                <a14:useLocalDpi xmlns:a14="http://schemas.microsoft.com/office/drawing/2010/main" val="0"/>
              </a:ext>
            </a:extLst>
          </a:blip>
          <a:srcRect t="22406"/>
          <a:stretch/>
        </p:blipFill>
        <p:spPr>
          <a:xfrm>
            <a:off x="325870" y="3124221"/>
            <a:ext cx="3753180" cy="1804002"/>
          </a:xfrm>
          <a:prstGeom prst="rect">
            <a:avLst/>
          </a:prstGeom>
          <a:ln>
            <a:noFill/>
          </a:ln>
          <a:effectLst>
            <a:outerShdw blurRad="292100" dist="139700" dir="2700000" algn="tl" rotWithShape="0">
              <a:srgbClr val="333333">
                <a:alpha val="65000"/>
              </a:srgbClr>
            </a:outerShdw>
          </a:effectLst>
        </p:spPr>
      </p:pic>
      <p:cxnSp>
        <p:nvCxnSpPr>
          <p:cNvPr id="18" name="Düz Ok Bağlayıcısı 17"/>
          <p:cNvCxnSpPr/>
          <p:nvPr/>
        </p:nvCxnSpPr>
        <p:spPr>
          <a:xfrm>
            <a:off x="2123728" y="2619537"/>
            <a:ext cx="0" cy="37741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0" name="Dikdörtgen 19"/>
          <p:cNvSpPr/>
          <p:nvPr/>
        </p:nvSpPr>
        <p:spPr>
          <a:xfrm>
            <a:off x="2987824" y="4509120"/>
            <a:ext cx="9897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Düz Ok Bağlayıcısı 21"/>
          <p:cNvCxnSpPr/>
          <p:nvPr/>
        </p:nvCxnSpPr>
        <p:spPr>
          <a:xfrm flipV="1">
            <a:off x="3977600" y="4663003"/>
            <a:ext cx="590222" cy="199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3" name="Metin kutusu 22"/>
          <p:cNvSpPr txBox="1"/>
          <p:nvPr/>
        </p:nvSpPr>
        <p:spPr>
          <a:xfrm>
            <a:off x="4581424" y="3610157"/>
            <a:ext cx="4486376" cy="1323439"/>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Linke tıkladıktan sonra karşımıza sağ taraftaki gibi ekran gelecektir. Gelen ekranda </a:t>
            </a:r>
            <a:r>
              <a:rPr lang="tr-TR" sz="1600" b="1" dirty="0">
                <a:latin typeface="Times New Roman" panose="02020603050405020304" pitchFamily="18" charset="0"/>
                <a:cs typeface="Times New Roman" panose="02020603050405020304" pitchFamily="18" charset="0"/>
              </a:rPr>
              <a:t>" Toplantıya Katıl " </a:t>
            </a:r>
            <a:r>
              <a:rPr lang="tr-TR" sz="1600" dirty="0">
                <a:latin typeface="Times New Roman" panose="02020603050405020304" pitchFamily="18" charset="0"/>
                <a:cs typeface="Times New Roman" panose="02020603050405020304" pitchFamily="18" charset="0"/>
              </a:rPr>
              <a:t>butonu ile o an yapılan Canlı Derse(Sanal Sınıfa) giriş yapmaya başlanır. </a:t>
            </a:r>
            <a:r>
              <a:rPr lang="tr-TR" sz="1600" dirty="0">
                <a:solidFill>
                  <a:srgbClr val="FF0000"/>
                </a:solidFill>
                <a:latin typeface="Times New Roman" panose="02020603050405020304" pitchFamily="18" charset="0"/>
                <a:cs typeface="Times New Roman" panose="02020603050405020304" pitchFamily="18" charset="0"/>
              </a:rPr>
              <a:t>Derslerde %70 devam zorunluluğu vardır. </a:t>
            </a:r>
          </a:p>
        </p:txBody>
      </p:sp>
      <p:grpSp>
        <p:nvGrpSpPr>
          <p:cNvPr id="13" name="Grup 12"/>
          <p:cNvGrpSpPr/>
          <p:nvPr/>
        </p:nvGrpSpPr>
        <p:grpSpPr>
          <a:xfrm>
            <a:off x="323528" y="630074"/>
            <a:ext cx="3755521" cy="2042481"/>
            <a:chOff x="226112" y="2196523"/>
            <a:chExt cx="3755521" cy="2042481"/>
          </a:xfrm>
        </p:grpSpPr>
        <p:grpSp>
          <p:nvGrpSpPr>
            <p:cNvPr id="7" name="Grup 6"/>
            <p:cNvGrpSpPr/>
            <p:nvPr/>
          </p:nvGrpSpPr>
          <p:grpSpPr>
            <a:xfrm>
              <a:off x="226112" y="2196523"/>
              <a:ext cx="3755521" cy="2042481"/>
              <a:chOff x="-1199745" y="2519657"/>
              <a:chExt cx="3755521" cy="2042481"/>
            </a:xfrm>
          </p:grpSpPr>
          <p:pic>
            <p:nvPicPr>
              <p:cNvPr id="4" name="Resim 3"/>
              <p:cNvPicPr>
                <a:picLocks noChangeAspect="1"/>
              </p:cNvPicPr>
              <p:nvPr/>
            </p:nvPicPr>
            <p:blipFill rotWithShape="1">
              <a:blip r:embed="rId5"/>
              <a:srcRect l="1560" r="67689" b="23782"/>
              <a:stretch/>
            </p:blipFill>
            <p:spPr>
              <a:xfrm>
                <a:off x="-1199745" y="2519657"/>
                <a:ext cx="3755521" cy="1989463"/>
              </a:xfrm>
              <a:prstGeom prst="rect">
                <a:avLst/>
              </a:prstGeom>
            </p:spPr>
          </p:pic>
          <p:pic>
            <p:nvPicPr>
              <p:cNvPr id="19" name="Resim 1"/>
              <p:cNvPicPr>
                <a:picLocks noChangeAspect="1"/>
              </p:cNvPicPr>
              <p:nvPr/>
            </p:nvPicPr>
            <p:blipFill rotWithShape="1">
              <a:blip r:embed="rId6">
                <a:extLst>
                  <a:ext uri="{28A0092B-C50C-407E-A947-70E740481C1C}">
                    <a14:useLocalDpi xmlns:a14="http://schemas.microsoft.com/office/drawing/2010/main" val="0"/>
                  </a:ext>
                </a:extLst>
              </a:blip>
              <a:srcRect l="11722" t="62680" r="62816" b="19490"/>
              <a:stretch/>
            </p:blipFill>
            <p:spPr bwMode="auto">
              <a:xfrm>
                <a:off x="-468560" y="4019902"/>
                <a:ext cx="144188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1"/>
              <p:cNvPicPr>
                <a:picLocks noChangeAspect="1"/>
              </p:cNvPicPr>
              <p:nvPr/>
            </p:nvPicPr>
            <p:blipFill rotWithShape="1">
              <a:blip r:embed="rId6">
                <a:extLst>
                  <a:ext uri="{28A0092B-C50C-407E-A947-70E740481C1C}">
                    <a14:useLocalDpi xmlns:a14="http://schemas.microsoft.com/office/drawing/2010/main" val="0"/>
                  </a:ext>
                </a:extLst>
              </a:blip>
              <a:srcRect l="11722" t="81450" r="62816"/>
              <a:stretch/>
            </p:blipFill>
            <p:spPr bwMode="auto">
              <a:xfrm>
                <a:off x="973326" y="4172085"/>
                <a:ext cx="1373728" cy="39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Dikdörtgen 2"/>
            <p:cNvSpPr/>
            <p:nvPr/>
          </p:nvSpPr>
          <p:spPr>
            <a:xfrm>
              <a:off x="983178" y="3819709"/>
              <a:ext cx="2915342" cy="294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6" name="Oval 15"/>
          <p:cNvSpPr/>
          <p:nvPr/>
        </p:nvSpPr>
        <p:spPr>
          <a:xfrm>
            <a:off x="3515435" y="743204"/>
            <a:ext cx="504056" cy="501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cxnSp>
        <p:nvCxnSpPr>
          <p:cNvPr id="27" name="Düz Ok Bağlayıcısı 26"/>
          <p:cNvCxnSpPr/>
          <p:nvPr/>
        </p:nvCxnSpPr>
        <p:spPr>
          <a:xfrm>
            <a:off x="4001414" y="2400459"/>
            <a:ext cx="919521"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3" name="Oval 32"/>
          <p:cNvSpPr/>
          <p:nvPr/>
        </p:nvSpPr>
        <p:spPr>
          <a:xfrm>
            <a:off x="3515435" y="3201496"/>
            <a:ext cx="504056" cy="501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pic>
        <p:nvPicPr>
          <p:cNvPr id="34" name="Resim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200370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sz="1800" dirty="0"/>
              <a:t>ÖĞRENME YÖNETİM SİSTEMİ SANAL SINIFA(CANLI DERSE) BAĞLANMA</a:t>
            </a:r>
          </a:p>
        </p:txBody>
      </p:sp>
      <p:sp>
        <p:nvSpPr>
          <p:cNvPr id="7" name="Metin kutusu 6"/>
          <p:cNvSpPr txBox="1"/>
          <p:nvPr/>
        </p:nvSpPr>
        <p:spPr>
          <a:xfrm>
            <a:off x="935596" y="4161854"/>
            <a:ext cx="7272808" cy="92333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dirty="0">
                <a:latin typeface="Times New Roman" panose="02020603050405020304" pitchFamily="18" charset="0"/>
                <a:cs typeface="Times New Roman" panose="02020603050405020304" pitchFamily="18" charset="0"/>
              </a:rPr>
              <a:t>Toplantıya Katıl butonuna tıkladıktan sonra yukarıda yer alan ekran gelecektir. İlk olarak </a:t>
            </a:r>
            <a:r>
              <a:rPr lang="tr-TR" b="1" dirty="0">
                <a:latin typeface="Times New Roman" panose="02020603050405020304" pitchFamily="18" charset="0"/>
                <a:cs typeface="Times New Roman" panose="02020603050405020304" pitchFamily="18" charset="0"/>
              </a:rPr>
              <a:t>"İzin ver"</a:t>
            </a:r>
            <a:r>
              <a:rPr lang="tr-TR" dirty="0">
                <a:latin typeface="Times New Roman" panose="02020603050405020304" pitchFamily="18" charset="0"/>
                <a:cs typeface="Times New Roman" panose="02020603050405020304" pitchFamily="18" charset="0"/>
              </a:rPr>
              <a:t> butonu daha sonra </a:t>
            </a:r>
            <a:r>
              <a:rPr lang="tr-TR" b="1" dirty="0">
                <a:latin typeface="Times New Roman" panose="02020603050405020304" pitchFamily="18" charset="0"/>
                <a:cs typeface="Times New Roman" panose="02020603050405020304" pitchFamily="18" charset="0"/>
              </a:rPr>
              <a:t>"Giriş yap"</a:t>
            </a:r>
            <a:r>
              <a:rPr lang="tr-TR" dirty="0">
                <a:latin typeface="Times New Roman" panose="02020603050405020304" pitchFamily="18" charset="0"/>
                <a:cs typeface="Times New Roman" panose="02020603050405020304" pitchFamily="18" charset="0"/>
              </a:rPr>
              <a:t> butonuna tıklanarak canlı derse erişim sağlanır.</a:t>
            </a:r>
          </a:p>
        </p:txBody>
      </p:sp>
      <p:pic>
        <p:nvPicPr>
          <p:cNvPr id="2" name="Resim 1"/>
          <p:cNvPicPr>
            <a:picLocks noChangeAspect="1"/>
          </p:cNvPicPr>
          <p:nvPr/>
        </p:nvPicPr>
        <p:blipFill>
          <a:blip r:embed="rId4"/>
          <a:stretch>
            <a:fillRect/>
          </a:stretch>
        </p:blipFill>
        <p:spPr>
          <a:xfrm>
            <a:off x="1763688" y="908720"/>
            <a:ext cx="2714625" cy="2700337"/>
          </a:xfrm>
          <a:prstGeom prst="rect">
            <a:avLst/>
          </a:prstGeom>
        </p:spPr>
      </p:pic>
      <p:pic>
        <p:nvPicPr>
          <p:cNvPr id="3" name="Resim 2"/>
          <p:cNvPicPr>
            <a:picLocks noChangeAspect="1"/>
          </p:cNvPicPr>
          <p:nvPr/>
        </p:nvPicPr>
        <p:blipFill>
          <a:blip r:embed="rId5"/>
          <a:stretch>
            <a:fillRect/>
          </a:stretch>
        </p:blipFill>
        <p:spPr>
          <a:xfrm>
            <a:off x="4959052" y="908719"/>
            <a:ext cx="2709292" cy="2690735"/>
          </a:xfrm>
          <a:prstGeom prst="rect">
            <a:avLst/>
          </a:prstGeom>
        </p:spPr>
      </p:pic>
      <p:sp>
        <p:nvSpPr>
          <p:cNvPr id="15" name="Dikdörtgen 14"/>
          <p:cNvSpPr/>
          <p:nvPr/>
        </p:nvSpPr>
        <p:spPr>
          <a:xfrm>
            <a:off x="1979712" y="3068960"/>
            <a:ext cx="115212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6300192" y="2996952"/>
            <a:ext cx="115212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4" name="Resim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
        <p:nvSpPr>
          <p:cNvPr id="25" name="Dikdörtgen 24"/>
          <p:cNvSpPr/>
          <p:nvPr/>
        </p:nvSpPr>
        <p:spPr>
          <a:xfrm>
            <a:off x="2195736" y="963755"/>
            <a:ext cx="2016224" cy="36004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tr-TR" sz="16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ÖĞRENCİ GİRİŞİ</a:t>
            </a:r>
          </a:p>
        </p:txBody>
      </p:sp>
      <p:sp>
        <p:nvSpPr>
          <p:cNvPr id="26" name="Dikdörtgen 25"/>
          <p:cNvSpPr/>
          <p:nvPr/>
        </p:nvSpPr>
        <p:spPr>
          <a:xfrm>
            <a:off x="5364088" y="963754"/>
            <a:ext cx="2016224" cy="36004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tr-TR" sz="16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ÖĞRENCİ GİRİŞİ</a:t>
            </a:r>
          </a:p>
        </p:txBody>
      </p:sp>
    </p:spTree>
    <p:extLst>
      <p:ext uri="{BB962C8B-B14F-4D97-AF65-F5344CB8AC3E}">
        <p14:creationId xmlns:p14="http://schemas.microsoft.com/office/powerpoint/2010/main" val="394293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
        <p:nvSpPr>
          <p:cNvPr id="7" name="Metin kutusu 6"/>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sz="1800" dirty="0"/>
              <a:t>ÖĞRENME YÖNETİM SİSTEMİ SANAL SINIFA(CANLI DERSE) BAĞLANMA</a:t>
            </a:r>
          </a:p>
        </p:txBody>
      </p:sp>
      <p:sp>
        <p:nvSpPr>
          <p:cNvPr id="9" name="Metin kutusu 8"/>
          <p:cNvSpPr txBox="1"/>
          <p:nvPr/>
        </p:nvSpPr>
        <p:spPr>
          <a:xfrm>
            <a:off x="935596" y="4797152"/>
            <a:ext cx="7272808" cy="92333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dirty="0">
                <a:latin typeface="Times New Roman" panose="02020603050405020304" pitchFamily="18" charset="0"/>
                <a:cs typeface="Times New Roman" panose="02020603050405020304" pitchFamily="18" charset="0"/>
              </a:rPr>
              <a:t>Toplantıya erişim sağlamadan önce ses ve kamera testi için yukarıda yer alan test alanlarına tıklayarak hareketlenmenin olup olmadığı kontrol edilebilir. Herhangi bir problem olmadığı durumunda ‘’Odaya gir’’ butonuna tıklanır.</a:t>
            </a:r>
          </a:p>
        </p:txBody>
      </p:sp>
      <p:pic>
        <p:nvPicPr>
          <p:cNvPr id="12" name="Resim 11"/>
          <p:cNvPicPr>
            <a:picLocks noChangeAspect="1"/>
          </p:cNvPicPr>
          <p:nvPr/>
        </p:nvPicPr>
        <p:blipFill>
          <a:blip r:embed="rId4"/>
          <a:stretch>
            <a:fillRect/>
          </a:stretch>
        </p:blipFill>
        <p:spPr>
          <a:xfrm>
            <a:off x="0" y="908720"/>
            <a:ext cx="9136832" cy="3720240"/>
          </a:xfrm>
          <a:prstGeom prst="rect">
            <a:avLst/>
          </a:prstGeom>
        </p:spPr>
      </p:pic>
      <p:sp>
        <p:nvSpPr>
          <p:cNvPr id="10" name="Dikdörtgen 9"/>
          <p:cNvSpPr/>
          <p:nvPr/>
        </p:nvSpPr>
        <p:spPr>
          <a:xfrm>
            <a:off x="3510216" y="4005064"/>
            <a:ext cx="9897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3510216" y="3284984"/>
            <a:ext cx="9897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0" y="920808"/>
            <a:ext cx="9136832" cy="707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Yuvarlatılmış Dikdörtgen 13"/>
          <p:cNvSpPr/>
          <p:nvPr/>
        </p:nvSpPr>
        <p:spPr>
          <a:xfrm>
            <a:off x="8316416" y="1124744"/>
            <a:ext cx="721755" cy="21602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dirty="0"/>
              <a:t>Odaya Gir</a:t>
            </a:r>
          </a:p>
        </p:txBody>
      </p:sp>
      <p:sp>
        <p:nvSpPr>
          <p:cNvPr id="15" name="Dikdörtgen 14"/>
          <p:cNvSpPr/>
          <p:nvPr/>
        </p:nvSpPr>
        <p:spPr>
          <a:xfrm>
            <a:off x="8217389" y="1052736"/>
            <a:ext cx="891115"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8890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dirty="0"/>
              <a:t>ÖĞRENME YÖNETİM SİSTEMİ SANAL SINIFA(CANLI DERSE) BAĞLANMA</a:t>
            </a:r>
          </a:p>
        </p:txBody>
      </p:sp>
      <p:pic>
        <p:nvPicPr>
          <p:cNvPr id="2" name="Resim 1"/>
          <p:cNvPicPr>
            <a:picLocks noChangeAspect="1"/>
          </p:cNvPicPr>
          <p:nvPr/>
        </p:nvPicPr>
        <p:blipFill rotWithShape="1">
          <a:blip r:embed="rId4">
            <a:extLst>
              <a:ext uri="{28A0092B-C50C-407E-A947-70E740481C1C}">
                <a14:useLocalDpi xmlns:a14="http://schemas.microsoft.com/office/drawing/2010/main" val="0"/>
              </a:ext>
            </a:extLst>
          </a:blip>
          <a:srcRect l="1552" t="1668" r="1"/>
          <a:stretch/>
        </p:blipFill>
        <p:spPr>
          <a:xfrm>
            <a:off x="1979712" y="1410245"/>
            <a:ext cx="4536504" cy="4019422"/>
          </a:xfrm>
          <a:prstGeom prst="rect">
            <a:avLst/>
          </a:prstGeom>
          <a:ln>
            <a:noFill/>
          </a:ln>
          <a:effectLst>
            <a:outerShdw blurRad="292100" dist="139700" dir="2700000" algn="tl" rotWithShape="0">
              <a:srgbClr val="333333">
                <a:alpha val="65000"/>
              </a:srgbClr>
            </a:outerShdw>
          </a:effectLst>
        </p:spPr>
      </p:pic>
      <p:sp>
        <p:nvSpPr>
          <p:cNvPr id="12" name="Metin kutusu 11"/>
          <p:cNvSpPr txBox="1"/>
          <p:nvPr/>
        </p:nvSpPr>
        <p:spPr>
          <a:xfrm>
            <a:off x="152400" y="692696"/>
            <a:ext cx="8668072"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b="1" dirty="0">
                <a:latin typeface="Times New Roman" panose="02020603050405020304" pitchFamily="18" charset="0"/>
                <a:cs typeface="Times New Roman" panose="02020603050405020304" pitchFamily="18" charset="0"/>
              </a:rPr>
              <a:t>" Şimdi Katıl " </a:t>
            </a:r>
            <a:r>
              <a:rPr lang="tr-TR" sz="1600" dirty="0">
                <a:latin typeface="Times New Roman" panose="02020603050405020304" pitchFamily="18" charset="0"/>
                <a:cs typeface="Times New Roman" panose="02020603050405020304" pitchFamily="18" charset="0"/>
              </a:rPr>
              <a:t>dedikten sonra karşımıza aşağıdaki pencere gelecektir. Sanal sınıf odasını(Canlı dersi) açmak için </a:t>
            </a:r>
            <a:r>
              <a:rPr lang="tr-TR" sz="1600" dirty="0" err="1">
                <a:latin typeface="Times New Roman" panose="02020603050405020304" pitchFamily="18" charset="0"/>
                <a:cs typeface="Times New Roman" panose="02020603050405020304" pitchFamily="18" charset="0"/>
              </a:rPr>
              <a:t>Adobe</a:t>
            </a:r>
            <a:r>
              <a:rPr lang="tr-TR" sz="1600" dirty="0">
                <a:latin typeface="Times New Roman" panose="02020603050405020304" pitchFamily="18" charset="0"/>
                <a:cs typeface="Times New Roman" panose="02020603050405020304" pitchFamily="18" charset="0"/>
              </a:rPr>
              <a:t> Connect uygulaması kullanılır. Canlı derse erişim </a:t>
            </a:r>
            <a:r>
              <a:rPr lang="tr-TR" sz="1600" b="1" dirty="0">
                <a:latin typeface="Times New Roman" panose="02020603050405020304" pitchFamily="18" charset="0"/>
                <a:cs typeface="Times New Roman" panose="02020603050405020304" pitchFamily="18" charset="0"/>
              </a:rPr>
              <a:t>" Uygulamada Aç " </a:t>
            </a:r>
            <a:r>
              <a:rPr lang="tr-TR" sz="1600" dirty="0">
                <a:latin typeface="Times New Roman" panose="02020603050405020304" pitchFamily="18" charset="0"/>
                <a:cs typeface="Times New Roman" panose="02020603050405020304" pitchFamily="18" charset="0"/>
              </a:rPr>
              <a:t>butonu ile sağlanır.</a:t>
            </a:r>
          </a:p>
        </p:txBody>
      </p:sp>
      <p:sp>
        <p:nvSpPr>
          <p:cNvPr id="3" name="Dikdörtgen 2"/>
          <p:cNvSpPr/>
          <p:nvPr/>
        </p:nvSpPr>
        <p:spPr>
          <a:xfrm>
            <a:off x="2267744" y="5157192"/>
            <a:ext cx="2520280" cy="287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1309775" y="5854316"/>
            <a:ext cx="6524451" cy="32316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ctr"/>
            <a:r>
              <a:rPr lang="tr-TR" sz="1500" dirty="0">
                <a:latin typeface="Times New Roman" panose="02020603050405020304" pitchFamily="18" charset="0"/>
                <a:cs typeface="Times New Roman" panose="02020603050405020304" pitchFamily="18" charset="0"/>
              </a:rPr>
              <a:t>Bilgisayarınızda </a:t>
            </a:r>
            <a:r>
              <a:rPr lang="tr-TR" sz="1500" dirty="0" err="1">
                <a:latin typeface="Times New Roman" panose="02020603050405020304" pitchFamily="18" charset="0"/>
                <a:cs typeface="Times New Roman" panose="02020603050405020304" pitchFamily="18" charset="0"/>
              </a:rPr>
              <a:t>Adobe</a:t>
            </a:r>
            <a:r>
              <a:rPr lang="tr-TR" sz="1500" dirty="0">
                <a:latin typeface="Times New Roman" panose="02020603050405020304" pitchFamily="18" charset="0"/>
                <a:cs typeface="Times New Roman" panose="02020603050405020304" pitchFamily="18" charset="0"/>
              </a:rPr>
              <a:t> Connect uygulaması yok ise buradan indirebilirsiniz.</a:t>
            </a:r>
          </a:p>
        </p:txBody>
      </p:sp>
      <p:cxnSp>
        <p:nvCxnSpPr>
          <p:cNvPr id="15" name="Düz Ok Bağlayıcısı 14"/>
          <p:cNvCxnSpPr/>
          <p:nvPr/>
        </p:nvCxnSpPr>
        <p:spPr>
          <a:xfrm>
            <a:off x="3491880" y="5444375"/>
            <a:ext cx="0" cy="40994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29812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44000"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dirty="0"/>
              <a:t>ÖĞRENME YÖNETİM SİSTEMİ SANAL SINIFA(CANLI DERSE) BAĞLANMA</a:t>
            </a:r>
          </a:p>
        </p:txBody>
      </p:sp>
      <p:sp>
        <p:nvSpPr>
          <p:cNvPr id="12" name="Metin kutusu 11"/>
          <p:cNvSpPr txBox="1"/>
          <p:nvPr/>
        </p:nvSpPr>
        <p:spPr>
          <a:xfrm>
            <a:off x="152399" y="692696"/>
            <a:ext cx="8885771" cy="32316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500" b="1" dirty="0" err="1">
                <a:latin typeface="Times New Roman" panose="02020603050405020304" pitchFamily="18" charset="0"/>
                <a:cs typeface="Times New Roman" panose="02020603050405020304" pitchFamily="18" charset="0"/>
              </a:rPr>
              <a:t>Adobe</a:t>
            </a:r>
            <a:r>
              <a:rPr lang="tr-TR" sz="1500" b="1" dirty="0">
                <a:latin typeface="Times New Roman" panose="02020603050405020304" pitchFamily="18" charset="0"/>
                <a:cs typeface="Times New Roman" panose="02020603050405020304" pitchFamily="18" charset="0"/>
              </a:rPr>
              <a:t> Connect uygulaması ile canlı derse bağlanıldığında sayfanın görüntüsü aşağıdaki gibi gelecektir.</a:t>
            </a:r>
            <a:endParaRPr lang="tr-TR" sz="1500" dirty="0">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pic>
        <p:nvPicPr>
          <p:cNvPr id="15" name="Resim 14"/>
          <p:cNvPicPr>
            <a:picLocks noChangeAspect="1"/>
          </p:cNvPicPr>
          <p:nvPr/>
        </p:nvPicPr>
        <p:blipFill rotWithShape="1">
          <a:blip r:embed="rId5"/>
          <a:srcRect l="1" r="995" b="2380"/>
          <a:stretch/>
        </p:blipFill>
        <p:spPr>
          <a:xfrm>
            <a:off x="98884" y="1116537"/>
            <a:ext cx="8982744" cy="4687691"/>
          </a:xfrm>
          <a:prstGeom prst="rect">
            <a:avLst/>
          </a:prstGeom>
        </p:spPr>
      </p:pic>
    </p:spTree>
    <p:extLst>
      <p:ext uri="{BB962C8B-B14F-4D97-AF65-F5344CB8AC3E}">
        <p14:creationId xmlns:p14="http://schemas.microsoft.com/office/powerpoint/2010/main" val="340803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dirty="0"/>
              <a:t>ÖĞRENME YÖNETİM SİSTEMİ SANAL SINIFA(CANLI DERSE) BAĞLANMA</a:t>
            </a:r>
          </a:p>
        </p:txBody>
      </p:sp>
      <p:sp>
        <p:nvSpPr>
          <p:cNvPr id="13" name="Metin kutusu 12"/>
          <p:cNvSpPr txBox="1"/>
          <p:nvPr/>
        </p:nvSpPr>
        <p:spPr>
          <a:xfrm>
            <a:off x="3977701" y="1323743"/>
            <a:ext cx="4176464" cy="1323439"/>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b="1" dirty="0">
                <a:latin typeface="Times New Roman" panose="02020603050405020304" pitchFamily="18" charset="0"/>
                <a:cs typeface="Times New Roman" panose="02020603050405020304" pitchFamily="18" charset="0"/>
              </a:rPr>
              <a:t>Öğretim Görevlisi canlı derste öğrenciye ses ve görüntü açma yetkisi verdiğinde aşağıdaki semboller aktif hale gelecektir. Bu semboller ile öğrenci canlı ders esnasında ses ve görüntüsünü paylaşabilir.</a:t>
            </a:r>
            <a:endParaRPr lang="tr-TR" sz="1600" dirty="0">
              <a:latin typeface="Times New Roman" panose="02020603050405020304" pitchFamily="18" charset="0"/>
              <a:cs typeface="Times New Roman" panose="02020603050405020304" pitchFamily="18" charset="0"/>
            </a:endParaRPr>
          </a:p>
        </p:txBody>
      </p:sp>
      <p:pic>
        <p:nvPicPr>
          <p:cNvPr id="20" name="Resim 19"/>
          <p:cNvPicPr>
            <a:picLocks noChangeAspect="1"/>
          </p:cNvPicPr>
          <p:nvPr/>
        </p:nvPicPr>
        <p:blipFill rotWithShape="1">
          <a:blip r:embed="rId4">
            <a:extLst>
              <a:ext uri="{28A0092B-C50C-407E-A947-70E740481C1C}">
                <a14:useLocalDpi xmlns:a14="http://schemas.microsoft.com/office/drawing/2010/main" val="0"/>
              </a:ext>
            </a:extLst>
          </a:blip>
          <a:srcRect t="14429" b="55336"/>
          <a:stretch/>
        </p:blipFill>
        <p:spPr>
          <a:xfrm>
            <a:off x="613529" y="3887188"/>
            <a:ext cx="2678366" cy="1270004"/>
          </a:xfrm>
          <a:prstGeom prst="rect">
            <a:avLst/>
          </a:prstGeom>
          <a:ln>
            <a:noFill/>
          </a:ln>
          <a:effectLst>
            <a:outerShdw blurRad="292100" dist="139700" dir="2700000" algn="tl" rotWithShape="0">
              <a:srgbClr val="333333">
                <a:alpha val="65000"/>
              </a:srgbClr>
            </a:outerShdw>
          </a:effectLst>
        </p:spPr>
      </p:pic>
      <p:sp>
        <p:nvSpPr>
          <p:cNvPr id="24" name="Metin kutusu 23"/>
          <p:cNvSpPr txBox="1"/>
          <p:nvPr/>
        </p:nvSpPr>
        <p:spPr>
          <a:xfrm>
            <a:off x="3977701" y="3887188"/>
            <a:ext cx="4176464"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b="1">
                <a:latin typeface="Times New Roman" panose="02020603050405020304" pitchFamily="18" charset="0"/>
                <a:cs typeface="Times New Roman" panose="02020603050405020304" pitchFamily="18" charset="0"/>
              </a:defRPr>
            </a:lvl1pPr>
          </a:lstStyle>
          <a:p>
            <a:r>
              <a:rPr lang="tr-TR" dirty="0"/>
              <a:t>Öğrenci yetkiyi alıp ses ve görüntüsünü paylaştığında, öğretim görevlisi ve öğrencinin görüntüsü aşağıdaki gibi olacaktır.</a:t>
            </a:r>
          </a:p>
        </p:txBody>
      </p:sp>
      <p:pic>
        <p:nvPicPr>
          <p:cNvPr id="7" name="Resim 6"/>
          <p:cNvPicPr>
            <a:picLocks noChangeAspect="1"/>
          </p:cNvPicPr>
          <p:nvPr/>
        </p:nvPicPr>
        <p:blipFill rotWithShape="1">
          <a:blip r:embed="rId5"/>
          <a:srcRect r="19015"/>
          <a:stretch/>
        </p:blipFill>
        <p:spPr>
          <a:xfrm>
            <a:off x="614158" y="1329072"/>
            <a:ext cx="2677736" cy="462960"/>
          </a:xfrm>
          <a:prstGeom prst="rect">
            <a:avLst/>
          </a:prstGeom>
        </p:spPr>
      </p:pic>
      <p:cxnSp>
        <p:nvCxnSpPr>
          <p:cNvPr id="14" name="Düz Ok Bağlayıcısı 13"/>
          <p:cNvCxnSpPr/>
          <p:nvPr/>
        </p:nvCxnSpPr>
        <p:spPr>
          <a:xfrm flipH="1">
            <a:off x="1386505" y="1721694"/>
            <a:ext cx="1092" cy="52753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Metin kutusu 14"/>
          <p:cNvSpPr txBox="1"/>
          <p:nvPr/>
        </p:nvSpPr>
        <p:spPr>
          <a:xfrm>
            <a:off x="613528" y="2273551"/>
            <a:ext cx="899592" cy="30777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400">
                <a:latin typeface="Times New Roman" panose="02020603050405020304" pitchFamily="18" charset="0"/>
                <a:cs typeface="Times New Roman" panose="02020603050405020304" pitchFamily="18" charset="0"/>
              </a:defRPr>
            </a:lvl1pPr>
          </a:lstStyle>
          <a:p>
            <a:r>
              <a:rPr lang="tr-TR" dirty="0"/>
              <a:t>Ses açılır</a:t>
            </a:r>
          </a:p>
        </p:txBody>
      </p:sp>
      <p:sp>
        <p:nvSpPr>
          <p:cNvPr id="16" name="Metin kutusu 15"/>
          <p:cNvSpPr txBox="1"/>
          <p:nvPr/>
        </p:nvSpPr>
        <p:spPr>
          <a:xfrm>
            <a:off x="2117169" y="2273551"/>
            <a:ext cx="1174725" cy="30777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400" dirty="0">
                <a:latin typeface="Times New Roman" panose="02020603050405020304" pitchFamily="18" charset="0"/>
                <a:cs typeface="Times New Roman" panose="02020603050405020304" pitchFamily="18" charset="0"/>
              </a:rPr>
              <a:t>Kamera açılır</a:t>
            </a:r>
          </a:p>
        </p:txBody>
      </p:sp>
      <p:cxnSp>
        <p:nvCxnSpPr>
          <p:cNvPr id="18" name="Düz Ok Bağlayıcısı 17"/>
          <p:cNvCxnSpPr/>
          <p:nvPr/>
        </p:nvCxnSpPr>
        <p:spPr>
          <a:xfrm>
            <a:off x="2682649" y="1721694"/>
            <a:ext cx="0" cy="52753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Dikdörtgen 21"/>
          <p:cNvSpPr/>
          <p:nvPr/>
        </p:nvSpPr>
        <p:spPr>
          <a:xfrm>
            <a:off x="1386505" y="1399343"/>
            <a:ext cx="1296144" cy="3224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Resim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76308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179512" y="1603674"/>
            <a:ext cx="4695825" cy="1411732"/>
            <a:chOff x="495895" y="1707800"/>
            <a:chExt cx="4695825" cy="1411732"/>
          </a:xfrm>
        </p:grpSpPr>
        <p:pic>
          <p:nvPicPr>
            <p:cNvPr id="2" name="Resim 1"/>
            <p:cNvPicPr>
              <a:picLocks noChangeAspect="1"/>
            </p:cNvPicPr>
            <p:nvPr/>
          </p:nvPicPr>
          <p:blipFill>
            <a:blip r:embed="rId3"/>
            <a:stretch>
              <a:fillRect/>
            </a:stretch>
          </p:blipFill>
          <p:spPr>
            <a:xfrm>
              <a:off x="495895" y="1709832"/>
              <a:ext cx="4695825" cy="1409700"/>
            </a:xfrm>
            <a:prstGeom prst="rect">
              <a:avLst/>
            </a:prstGeom>
          </p:spPr>
        </p:pic>
        <p:pic>
          <p:nvPicPr>
            <p:cNvPr id="21" name="Resim 22"/>
            <p:cNvPicPr>
              <a:picLocks noChangeAspect="1"/>
            </p:cNvPicPr>
            <p:nvPr/>
          </p:nvPicPr>
          <p:blipFill rotWithShape="1">
            <a:blip r:embed="rId4">
              <a:extLst>
                <a:ext uri="{28A0092B-C50C-407E-A947-70E740481C1C}">
                  <a14:useLocalDpi xmlns:a14="http://schemas.microsoft.com/office/drawing/2010/main" val="0"/>
                </a:ext>
              </a:extLst>
            </a:blip>
            <a:srcRect l="1873" t="-1" r="76367" b="94846"/>
            <a:stretch/>
          </p:blipFill>
          <p:spPr bwMode="auto">
            <a:xfrm>
              <a:off x="550739" y="1707800"/>
              <a:ext cx="2509093" cy="3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dirty="0"/>
              <a:t>ÖĞRENME YÖNETİM SİSTEMİ SANAL SINIFA(CANLI DERSE) BAĞLANMA</a:t>
            </a:r>
          </a:p>
        </p:txBody>
      </p:sp>
      <p:sp>
        <p:nvSpPr>
          <p:cNvPr id="22" name="Metin kutusu 21"/>
          <p:cNvSpPr txBox="1"/>
          <p:nvPr/>
        </p:nvSpPr>
        <p:spPr>
          <a:xfrm>
            <a:off x="53752" y="692696"/>
            <a:ext cx="9036496"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Öğretim görevlisi öğrencinin canlı ders esnasında ekran veya belge paylaşması için yetki verirse, öğrencinin ekranına aşağıdaki gibi ekranımı paylaş tercihi gelecektir.</a:t>
            </a:r>
          </a:p>
        </p:txBody>
      </p:sp>
      <p:cxnSp>
        <p:nvCxnSpPr>
          <p:cNvPr id="23" name="Düz Ok Bağlayıcısı 22"/>
          <p:cNvCxnSpPr/>
          <p:nvPr/>
        </p:nvCxnSpPr>
        <p:spPr>
          <a:xfrm>
            <a:off x="3228444" y="2641646"/>
            <a:ext cx="2231928" cy="2375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6" name="Metin kutusu 25"/>
          <p:cNvSpPr txBox="1"/>
          <p:nvPr/>
        </p:nvSpPr>
        <p:spPr>
          <a:xfrm>
            <a:off x="5522421" y="2257708"/>
            <a:ext cx="2866003" cy="52322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400" dirty="0">
                <a:latin typeface="Times New Roman" panose="02020603050405020304" pitchFamily="18" charset="0"/>
                <a:cs typeface="Times New Roman" panose="02020603050405020304" pitchFamily="18" charset="0"/>
              </a:rPr>
              <a:t>Butona tıkladıktan sonra aşağıdaki seçenekler gelecektir.</a:t>
            </a:r>
          </a:p>
        </p:txBody>
      </p:sp>
      <p:pic>
        <p:nvPicPr>
          <p:cNvPr id="28" name="Resim 27"/>
          <p:cNvPicPr>
            <a:picLocks noChangeAspect="1"/>
          </p:cNvPicPr>
          <p:nvPr/>
        </p:nvPicPr>
        <p:blipFill rotWithShape="1">
          <a:blip r:embed="rId6">
            <a:extLst>
              <a:ext uri="{28A0092B-C50C-407E-A947-70E740481C1C}">
                <a14:useLocalDpi xmlns:a14="http://schemas.microsoft.com/office/drawing/2010/main" val="0"/>
              </a:ext>
            </a:extLst>
          </a:blip>
          <a:srcRect l="2003" t="67947" r="67575" b="23947"/>
          <a:stretch/>
        </p:blipFill>
        <p:spPr>
          <a:xfrm>
            <a:off x="323528" y="3861048"/>
            <a:ext cx="1872208" cy="288032"/>
          </a:xfrm>
          <a:prstGeom prst="rect">
            <a:avLst/>
          </a:prstGeom>
          <a:ln>
            <a:noFill/>
          </a:ln>
          <a:effectLst>
            <a:outerShdw blurRad="292100" dist="139700" dir="2700000" algn="tl" rotWithShape="0">
              <a:srgbClr val="333333">
                <a:alpha val="65000"/>
              </a:srgbClr>
            </a:outerShdw>
          </a:effectLst>
        </p:spPr>
      </p:pic>
      <p:pic>
        <p:nvPicPr>
          <p:cNvPr id="33" name="Resim 32"/>
          <p:cNvPicPr>
            <a:picLocks noChangeAspect="1"/>
          </p:cNvPicPr>
          <p:nvPr/>
        </p:nvPicPr>
        <p:blipFill rotWithShape="1">
          <a:blip r:embed="rId6">
            <a:extLst>
              <a:ext uri="{28A0092B-C50C-407E-A947-70E740481C1C}">
                <a14:useLocalDpi xmlns:a14="http://schemas.microsoft.com/office/drawing/2010/main" val="0"/>
              </a:ext>
            </a:extLst>
          </a:blip>
          <a:srcRect l="2004" t="74981" r="68744" b="18940"/>
          <a:stretch/>
        </p:blipFill>
        <p:spPr>
          <a:xfrm>
            <a:off x="323528" y="4340175"/>
            <a:ext cx="1872208" cy="216025"/>
          </a:xfrm>
          <a:prstGeom prst="rect">
            <a:avLst/>
          </a:prstGeom>
          <a:ln>
            <a:noFill/>
          </a:ln>
          <a:effectLst>
            <a:outerShdw blurRad="292100" dist="139700" dir="2700000" algn="tl" rotWithShape="0">
              <a:srgbClr val="333333">
                <a:alpha val="65000"/>
              </a:srgbClr>
            </a:outerShdw>
          </a:effectLst>
        </p:spPr>
      </p:pic>
      <p:pic>
        <p:nvPicPr>
          <p:cNvPr id="34" name="Resim 33"/>
          <p:cNvPicPr>
            <a:picLocks noChangeAspect="1"/>
          </p:cNvPicPr>
          <p:nvPr/>
        </p:nvPicPr>
        <p:blipFill rotWithShape="1">
          <a:blip r:embed="rId6">
            <a:extLst>
              <a:ext uri="{28A0092B-C50C-407E-A947-70E740481C1C}">
                <a14:useLocalDpi xmlns:a14="http://schemas.microsoft.com/office/drawing/2010/main" val="0"/>
              </a:ext>
            </a:extLst>
          </a:blip>
          <a:srcRect l="2004" t="81060" r="68744" b="12862"/>
          <a:stretch/>
        </p:blipFill>
        <p:spPr>
          <a:xfrm>
            <a:off x="323528" y="4725144"/>
            <a:ext cx="1872208" cy="216024"/>
          </a:xfrm>
          <a:prstGeom prst="rect">
            <a:avLst/>
          </a:prstGeom>
          <a:ln>
            <a:noFill/>
          </a:ln>
          <a:effectLst>
            <a:outerShdw blurRad="292100" dist="139700" dir="2700000" algn="tl" rotWithShape="0">
              <a:srgbClr val="333333">
                <a:alpha val="65000"/>
              </a:srgbClr>
            </a:outerShdw>
          </a:effectLst>
        </p:spPr>
      </p:pic>
      <p:cxnSp>
        <p:nvCxnSpPr>
          <p:cNvPr id="36" name="Düz Ok Bağlayıcısı 35"/>
          <p:cNvCxnSpPr/>
          <p:nvPr/>
        </p:nvCxnSpPr>
        <p:spPr>
          <a:xfrm>
            <a:off x="2267744" y="4005064"/>
            <a:ext cx="64807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8" name="Düz Ok Bağlayıcısı 37"/>
          <p:cNvCxnSpPr/>
          <p:nvPr/>
        </p:nvCxnSpPr>
        <p:spPr>
          <a:xfrm>
            <a:off x="2267744" y="4437112"/>
            <a:ext cx="64807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1" name="Düz Ok Bağlayıcısı 40"/>
          <p:cNvCxnSpPr/>
          <p:nvPr/>
        </p:nvCxnSpPr>
        <p:spPr>
          <a:xfrm>
            <a:off x="2267744" y="4869160"/>
            <a:ext cx="64807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2" name="Metin kutusu 41"/>
          <p:cNvSpPr txBox="1"/>
          <p:nvPr/>
        </p:nvSpPr>
        <p:spPr>
          <a:xfrm>
            <a:off x="3062532" y="3861048"/>
            <a:ext cx="5325892" cy="30777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400">
                <a:latin typeface="Times New Roman" panose="02020603050405020304" pitchFamily="18" charset="0"/>
                <a:cs typeface="Times New Roman" panose="02020603050405020304" pitchFamily="18" charset="0"/>
              </a:defRPr>
            </a:lvl1pPr>
          </a:lstStyle>
          <a:p>
            <a:r>
              <a:rPr lang="tr-TR" dirty="0"/>
              <a:t>Bilgisayar ekranını canlı derste paylaşmak için kullanılır.</a:t>
            </a:r>
          </a:p>
        </p:txBody>
      </p:sp>
      <p:sp>
        <p:nvSpPr>
          <p:cNvPr id="43" name="Metin kutusu 42"/>
          <p:cNvSpPr txBox="1"/>
          <p:nvPr/>
        </p:nvSpPr>
        <p:spPr>
          <a:xfrm>
            <a:off x="3059832" y="4296090"/>
            <a:ext cx="5328592" cy="30777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400">
                <a:latin typeface="Times New Roman" panose="02020603050405020304" pitchFamily="18" charset="0"/>
                <a:cs typeface="Times New Roman" panose="02020603050405020304" pitchFamily="18" charset="0"/>
              </a:defRPr>
            </a:lvl1pPr>
          </a:lstStyle>
          <a:p>
            <a:r>
              <a:rPr lang="tr-TR" dirty="0"/>
              <a:t>Canlı derste dosya(Sunu, Word, PDF) paylaşmak için kullanılır.</a:t>
            </a:r>
          </a:p>
        </p:txBody>
      </p:sp>
      <p:sp>
        <p:nvSpPr>
          <p:cNvPr id="44" name="Metin kutusu 43"/>
          <p:cNvSpPr txBox="1"/>
          <p:nvPr/>
        </p:nvSpPr>
        <p:spPr>
          <a:xfrm>
            <a:off x="3059832" y="4702438"/>
            <a:ext cx="5328592" cy="52322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400">
                <a:latin typeface="Times New Roman" panose="02020603050405020304" pitchFamily="18" charset="0"/>
                <a:cs typeface="Times New Roman" panose="02020603050405020304" pitchFamily="18" charset="0"/>
              </a:defRPr>
            </a:lvl1pPr>
          </a:lstStyle>
          <a:p>
            <a:r>
              <a:rPr lang="tr-TR" dirty="0"/>
              <a:t>Canlı ders esnasında beyaz tahta(çizim ekranı) paylaşmak için kullanılır.</a:t>
            </a:r>
          </a:p>
        </p:txBody>
      </p:sp>
      <p:sp>
        <p:nvSpPr>
          <p:cNvPr id="17" name="Dikdörtgen 16"/>
          <p:cNvSpPr/>
          <p:nvPr/>
        </p:nvSpPr>
        <p:spPr>
          <a:xfrm>
            <a:off x="179512" y="2333577"/>
            <a:ext cx="3053479"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5" name="Resim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393877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13" name="Metin kutusu 12"/>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ÖĞRENME YÖNETİM SİSTEMİ (MOODLE) HAKKINDA ÖN BİLGİ</a:t>
            </a:r>
          </a:p>
        </p:txBody>
      </p:sp>
      <p:sp>
        <p:nvSpPr>
          <p:cNvPr id="14" name="Metin kutusu 13"/>
          <p:cNvSpPr txBox="1"/>
          <p:nvPr/>
        </p:nvSpPr>
        <p:spPr>
          <a:xfrm>
            <a:off x="719572" y="1700808"/>
            <a:ext cx="7704856" cy="4031873"/>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marL="285750" indent="-285750">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Öğrenme Yönetim Sistemi (ÖYS), öğrencilere öğrenme materyali, ödev, forum, sınav gibi farklı etkinlikler sunan ve öğrenciye yapmış olduğu etkinliklere yönelik geri dönüşüm sağlayan çevrimiçi bir platformdur. </a:t>
            </a:r>
          </a:p>
          <a:p>
            <a:pPr marL="285750" indent="-285750">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Öğrenciler öğrenme yönetim sisteminde ders materyallerine ve diğer etkinliklere istediği zaman istediği yerde ulaşabilme imkânına sahiptir. </a:t>
            </a:r>
          </a:p>
          <a:p>
            <a:pPr marL="285750" indent="-285750">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Öğrenme Yönetim Sistemi ile öğrenciler öğretmenlerle iletişim kurabilirler. </a:t>
            </a:r>
          </a:p>
          <a:p>
            <a:pPr marL="285750" indent="-285750">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600" b="1" dirty="0">
                <a:latin typeface="Times New Roman" panose="02020603050405020304" pitchFamily="18" charset="0"/>
                <a:cs typeface="Times New Roman" panose="02020603050405020304" pitchFamily="18" charset="0"/>
              </a:rPr>
              <a:t>Arel LMS </a:t>
            </a:r>
            <a:r>
              <a:rPr lang="tr-TR" sz="1600" dirty="0">
                <a:latin typeface="Times New Roman" panose="02020603050405020304" pitchFamily="18" charset="0"/>
                <a:cs typeface="Times New Roman" panose="02020603050405020304" pitchFamily="18" charset="0"/>
              </a:rPr>
              <a:t>Öğrenme Yönetim Sistemi öğrencilere uzaktan eğitim almakta oldukları derslere ilişkin kaynak, sınav, ödev gibi etkinlikleri sunan bir platformdur. </a:t>
            </a:r>
          </a:p>
          <a:p>
            <a:pPr marL="285750" indent="-285750">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Öğrenme Yönetim Sistemi Öğrenci otomasyonundan farklı bir sistem olup tamamen öğrencinin öğrenmeye yönelik öğrenme faaliyetlerini gerçekleştirdiği bir yapıdır. </a:t>
            </a:r>
          </a:p>
          <a:p>
            <a:pPr marL="285750" indent="-285750">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2275587" y="980728"/>
            <a:ext cx="4592827" cy="369332"/>
          </a:xfrm>
          <a:prstGeom prst="rect">
            <a:avLst/>
          </a:prstGeom>
        </p:spPr>
        <p:style>
          <a:lnRef idx="1">
            <a:schemeClr val="accent1"/>
          </a:lnRef>
          <a:fillRef idx="1001">
            <a:schemeClr val="dk2"/>
          </a:fillRef>
          <a:effectRef idx="2">
            <a:schemeClr val="accent1"/>
          </a:effectRef>
          <a:fontRef idx="minor">
            <a:schemeClr val="lt1"/>
          </a:fontRef>
        </p:style>
        <p:txBody>
          <a:bodyPr wrap="square" rtlCol="0">
            <a:spAutoFit/>
          </a:bodyPr>
          <a:lstStyle/>
          <a:p>
            <a:pPr algn="ctr"/>
            <a:r>
              <a:rPr lang="tr-TR" dirty="0">
                <a:solidFill>
                  <a:schemeClr val="bg1"/>
                </a:solidFill>
                <a:latin typeface="Times New Roman" panose="02020603050405020304" pitchFamily="18" charset="0"/>
                <a:cs typeface="Times New Roman" panose="02020603050405020304" pitchFamily="18" charset="0"/>
              </a:rPr>
              <a:t>ÖĞRENME</a:t>
            </a:r>
            <a:r>
              <a:rPr lang="tr-TR" dirty="0">
                <a:latin typeface="Times New Roman" panose="02020603050405020304" pitchFamily="18" charset="0"/>
                <a:cs typeface="Times New Roman" panose="02020603050405020304" pitchFamily="18" charset="0"/>
              </a:rPr>
              <a:t> YÖNETİM SİSTEMİ (MOODLE)</a:t>
            </a:r>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3448650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0" y="167800"/>
            <a:ext cx="9144000" cy="369332"/>
          </a:xfrm>
          <a:prstGeom prst="rect">
            <a:avLst/>
          </a:prstGeom>
        </p:spPr>
        <p:style>
          <a:lnRef idx="0">
            <a:scrgbClr r="0" g="0" b="0"/>
          </a:lnRef>
          <a:fillRef idx="1001">
            <a:schemeClr val="dk2"/>
          </a:fillRef>
          <a:effectRef idx="0">
            <a:scrgbClr r="0" g="0" b="0"/>
          </a:effectRef>
          <a:fontRef idx="major"/>
        </p:style>
        <p:txBody>
          <a:bodyPr wrap="square" lIns="0" tIns="0" rIns="0" bIns="0">
            <a:spAutoFit/>
          </a:bodyPr>
          <a:lstStyle>
            <a:lvl1pPr>
              <a:defRPr sz="2500" b="1" i="0">
                <a:solidFill>
                  <a:srgbClr val="404040"/>
                </a:solidFill>
                <a:latin typeface="Arial"/>
                <a:ea typeface="+mj-ea"/>
                <a:cs typeface="Arial"/>
              </a:defRPr>
            </a:lvl1pPr>
          </a:lstStyle>
          <a:p>
            <a:pPr algn="ctr"/>
            <a:r>
              <a:rPr lang="tr-TR" sz="2400" kern="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SANAL SINIFTA EKRAN PAYLAŞIMI</a:t>
            </a:r>
          </a:p>
        </p:txBody>
      </p:sp>
      <p:sp>
        <p:nvSpPr>
          <p:cNvPr id="10" name="Metin kutusu 9"/>
          <p:cNvSpPr txBox="1"/>
          <p:nvPr/>
        </p:nvSpPr>
        <p:spPr>
          <a:xfrm>
            <a:off x="152401" y="973177"/>
            <a:ext cx="8885770"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Derste ekran paylaşımı yapmak için, </a:t>
            </a:r>
            <a:r>
              <a:rPr lang="tr-TR" sz="1600" dirty="0" err="1">
                <a:latin typeface="Times New Roman" panose="02020603050405020304" pitchFamily="18" charset="0"/>
                <a:cs typeface="Times New Roman" panose="02020603050405020304" pitchFamily="18" charset="0"/>
              </a:rPr>
              <a:t>Adobe</a:t>
            </a:r>
            <a:r>
              <a:rPr lang="tr-TR" sz="1600" dirty="0">
                <a:latin typeface="Times New Roman" panose="02020603050405020304" pitchFamily="18" charset="0"/>
                <a:cs typeface="Times New Roman" panose="02020603050405020304" pitchFamily="18" charset="0"/>
              </a:rPr>
              <a:t> Connect içerisinde canlı ders yaptığımız bilgisayarın ekranını paylaşmak için resimdeki gibi </a:t>
            </a:r>
            <a:r>
              <a:rPr lang="tr-TR" sz="1600" b="1" dirty="0">
                <a:latin typeface="Times New Roman" panose="02020603050405020304" pitchFamily="18" charset="0"/>
                <a:cs typeface="Times New Roman" panose="02020603050405020304" pitchFamily="18" charset="0"/>
              </a:rPr>
              <a:t>" Ekran " </a:t>
            </a:r>
            <a:r>
              <a:rPr lang="tr-TR" sz="1600" dirty="0">
                <a:latin typeface="Times New Roman" panose="02020603050405020304" pitchFamily="18" charset="0"/>
                <a:cs typeface="Times New Roman" panose="02020603050405020304" pitchFamily="18" charset="0"/>
              </a:rPr>
              <a:t>butonuna tıklanır. Açılan pencerede paylaşmak istediğimiz ekran masaüstü ekranımız ise aşağıdaki gibi </a:t>
            </a:r>
            <a:r>
              <a:rPr lang="tr-TR" sz="1600" b="1" dirty="0">
                <a:latin typeface="Times New Roman" panose="02020603050405020304" pitchFamily="18" charset="0"/>
                <a:cs typeface="Times New Roman" panose="02020603050405020304" pitchFamily="18" charset="0"/>
              </a:rPr>
              <a:t>" Masaüstü "</a:t>
            </a:r>
            <a:r>
              <a:rPr lang="tr-TR" sz="1600" dirty="0">
                <a:latin typeface="Times New Roman" panose="02020603050405020304" pitchFamily="18" charset="0"/>
                <a:cs typeface="Times New Roman" panose="02020603050405020304" pitchFamily="18" charset="0"/>
              </a:rPr>
              <a:t> sekmesine tıklanır. </a:t>
            </a:r>
          </a:p>
        </p:txBody>
      </p:sp>
      <p:sp>
        <p:nvSpPr>
          <p:cNvPr id="14" name="object 9"/>
          <p:cNvSpPr/>
          <p:nvPr/>
        </p:nvSpPr>
        <p:spPr>
          <a:xfrm>
            <a:off x="423513" y="2867615"/>
            <a:ext cx="1758645" cy="595165"/>
          </a:xfrm>
          <a:prstGeom prst="rect">
            <a:avLst/>
          </a:prstGeom>
          <a:blipFill>
            <a:blip r:embed="rId3" cstate="print"/>
            <a:stretch>
              <a:fillRect/>
            </a:stretch>
          </a:blipFill>
        </p:spPr>
        <p:txBody>
          <a:bodyPr wrap="square" lIns="0" tIns="0" rIns="0" bIns="0" rtlCol="0"/>
          <a:lstStyle/>
          <a:p>
            <a:endParaRPr/>
          </a:p>
        </p:txBody>
      </p:sp>
      <p:pic>
        <p:nvPicPr>
          <p:cNvPr id="22" name="Resi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pic>
        <p:nvPicPr>
          <p:cNvPr id="6" name="Resim 5"/>
          <p:cNvPicPr>
            <a:picLocks noChangeAspect="1"/>
          </p:cNvPicPr>
          <p:nvPr/>
        </p:nvPicPr>
        <p:blipFill rotWithShape="1">
          <a:blip r:embed="rId5">
            <a:extLst>
              <a:ext uri="{28A0092B-C50C-407E-A947-70E740481C1C}">
                <a14:useLocalDpi xmlns:a14="http://schemas.microsoft.com/office/drawing/2010/main" val="0"/>
              </a:ext>
            </a:extLst>
          </a:blip>
          <a:srcRect r="41667" b="48000"/>
          <a:stretch/>
        </p:blipFill>
        <p:spPr>
          <a:xfrm>
            <a:off x="4932040" y="2300768"/>
            <a:ext cx="3600400" cy="2568392"/>
          </a:xfrm>
          <a:prstGeom prst="rect">
            <a:avLst/>
          </a:prstGeom>
        </p:spPr>
      </p:pic>
      <p:grpSp>
        <p:nvGrpSpPr>
          <p:cNvPr id="8" name="Grup 7"/>
          <p:cNvGrpSpPr/>
          <p:nvPr/>
        </p:nvGrpSpPr>
        <p:grpSpPr>
          <a:xfrm>
            <a:off x="539552" y="2305300"/>
            <a:ext cx="3784464" cy="1411732"/>
            <a:chOff x="745642" y="2034333"/>
            <a:chExt cx="3784464" cy="1411732"/>
          </a:xfrm>
        </p:grpSpPr>
        <p:grpSp>
          <p:nvGrpSpPr>
            <p:cNvPr id="32" name="Grup 31"/>
            <p:cNvGrpSpPr/>
            <p:nvPr/>
          </p:nvGrpSpPr>
          <p:grpSpPr>
            <a:xfrm>
              <a:off x="745642" y="2034333"/>
              <a:ext cx="3784464" cy="1411732"/>
              <a:chOff x="495895" y="1707800"/>
              <a:chExt cx="4695825" cy="1411732"/>
            </a:xfrm>
          </p:grpSpPr>
          <p:pic>
            <p:nvPicPr>
              <p:cNvPr id="33" name="Resim 32"/>
              <p:cNvPicPr>
                <a:picLocks noChangeAspect="1"/>
              </p:cNvPicPr>
              <p:nvPr/>
            </p:nvPicPr>
            <p:blipFill>
              <a:blip r:embed="rId6"/>
              <a:stretch>
                <a:fillRect/>
              </a:stretch>
            </p:blipFill>
            <p:spPr>
              <a:xfrm>
                <a:off x="495895" y="1709832"/>
                <a:ext cx="4695825" cy="1409700"/>
              </a:xfrm>
              <a:prstGeom prst="rect">
                <a:avLst/>
              </a:prstGeom>
            </p:spPr>
          </p:pic>
          <p:pic>
            <p:nvPicPr>
              <p:cNvPr id="34" name="Resim 22"/>
              <p:cNvPicPr>
                <a:picLocks noChangeAspect="1"/>
              </p:cNvPicPr>
              <p:nvPr/>
            </p:nvPicPr>
            <p:blipFill rotWithShape="1">
              <a:blip r:embed="rId7">
                <a:extLst>
                  <a:ext uri="{28A0092B-C50C-407E-A947-70E740481C1C}">
                    <a14:useLocalDpi xmlns:a14="http://schemas.microsoft.com/office/drawing/2010/main" val="0"/>
                  </a:ext>
                </a:extLst>
              </a:blip>
              <a:srcRect l="1873" t="-1" r="76367" b="94846"/>
              <a:stretch/>
            </p:blipFill>
            <p:spPr bwMode="auto">
              <a:xfrm>
                <a:off x="550739" y="1707800"/>
                <a:ext cx="2509093" cy="3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object 10"/>
            <p:cNvSpPr/>
            <p:nvPr/>
          </p:nvSpPr>
          <p:spPr>
            <a:xfrm>
              <a:off x="766384" y="2793355"/>
              <a:ext cx="583704" cy="320382"/>
            </a:xfrm>
            <a:custGeom>
              <a:avLst/>
              <a:gdLst/>
              <a:ahLst/>
              <a:cxnLst/>
              <a:rect l="l" t="t" r="r" b="b"/>
              <a:pathLst>
                <a:path w="1353820" h="283845">
                  <a:moveTo>
                    <a:pt x="0" y="47243"/>
                  </a:moveTo>
                  <a:lnTo>
                    <a:pt x="3720" y="28878"/>
                  </a:lnTo>
                  <a:lnTo>
                    <a:pt x="13858" y="13858"/>
                  </a:lnTo>
                  <a:lnTo>
                    <a:pt x="28878" y="3720"/>
                  </a:lnTo>
                  <a:lnTo>
                    <a:pt x="47243" y="0"/>
                  </a:lnTo>
                  <a:lnTo>
                    <a:pt x="1306067" y="0"/>
                  </a:lnTo>
                  <a:lnTo>
                    <a:pt x="1324433" y="3720"/>
                  </a:lnTo>
                  <a:lnTo>
                    <a:pt x="1339453" y="13858"/>
                  </a:lnTo>
                  <a:lnTo>
                    <a:pt x="1349591" y="28878"/>
                  </a:lnTo>
                  <a:lnTo>
                    <a:pt x="1353311" y="47243"/>
                  </a:lnTo>
                  <a:lnTo>
                    <a:pt x="1353311" y="236219"/>
                  </a:lnTo>
                  <a:lnTo>
                    <a:pt x="1349591" y="254585"/>
                  </a:lnTo>
                  <a:lnTo>
                    <a:pt x="1339453" y="269605"/>
                  </a:lnTo>
                  <a:lnTo>
                    <a:pt x="1324433" y="279743"/>
                  </a:lnTo>
                  <a:lnTo>
                    <a:pt x="1306067" y="283463"/>
                  </a:lnTo>
                  <a:lnTo>
                    <a:pt x="47243" y="283463"/>
                  </a:lnTo>
                  <a:lnTo>
                    <a:pt x="28878" y="279743"/>
                  </a:lnTo>
                  <a:lnTo>
                    <a:pt x="13858" y="269605"/>
                  </a:lnTo>
                  <a:lnTo>
                    <a:pt x="3720" y="254585"/>
                  </a:lnTo>
                  <a:lnTo>
                    <a:pt x="0" y="236219"/>
                  </a:lnTo>
                  <a:lnTo>
                    <a:pt x="0" y="47243"/>
                  </a:lnTo>
                  <a:close/>
                </a:path>
              </a:pathLst>
            </a:custGeom>
            <a:ln w="38100">
              <a:solidFill>
                <a:srgbClr val="C00000"/>
              </a:solidFill>
            </a:ln>
          </p:spPr>
          <p:txBody>
            <a:bodyPr wrap="square" lIns="0" tIns="0" rIns="0" bIns="0" rtlCol="0"/>
            <a:lstStyle/>
            <a:p>
              <a:endParaRPr/>
            </a:p>
          </p:txBody>
        </p:sp>
      </p:grpSp>
      <p:sp>
        <p:nvSpPr>
          <p:cNvPr id="35" name="object 10"/>
          <p:cNvSpPr/>
          <p:nvPr/>
        </p:nvSpPr>
        <p:spPr>
          <a:xfrm>
            <a:off x="4948345" y="2482525"/>
            <a:ext cx="493133" cy="249464"/>
          </a:xfrm>
          <a:custGeom>
            <a:avLst/>
            <a:gdLst/>
            <a:ahLst/>
            <a:cxnLst/>
            <a:rect l="l" t="t" r="r" b="b"/>
            <a:pathLst>
              <a:path w="1353820" h="283845">
                <a:moveTo>
                  <a:pt x="0" y="47243"/>
                </a:moveTo>
                <a:lnTo>
                  <a:pt x="3720" y="28878"/>
                </a:lnTo>
                <a:lnTo>
                  <a:pt x="13858" y="13858"/>
                </a:lnTo>
                <a:lnTo>
                  <a:pt x="28878" y="3720"/>
                </a:lnTo>
                <a:lnTo>
                  <a:pt x="47243" y="0"/>
                </a:lnTo>
                <a:lnTo>
                  <a:pt x="1306067" y="0"/>
                </a:lnTo>
                <a:lnTo>
                  <a:pt x="1324433" y="3720"/>
                </a:lnTo>
                <a:lnTo>
                  <a:pt x="1339453" y="13858"/>
                </a:lnTo>
                <a:lnTo>
                  <a:pt x="1349591" y="28878"/>
                </a:lnTo>
                <a:lnTo>
                  <a:pt x="1353311" y="47243"/>
                </a:lnTo>
                <a:lnTo>
                  <a:pt x="1353311" y="236219"/>
                </a:lnTo>
                <a:lnTo>
                  <a:pt x="1349591" y="254585"/>
                </a:lnTo>
                <a:lnTo>
                  <a:pt x="1339453" y="269605"/>
                </a:lnTo>
                <a:lnTo>
                  <a:pt x="1324433" y="279743"/>
                </a:lnTo>
                <a:lnTo>
                  <a:pt x="1306067" y="283463"/>
                </a:lnTo>
                <a:lnTo>
                  <a:pt x="47243" y="283463"/>
                </a:lnTo>
                <a:lnTo>
                  <a:pt x="28878" y="279743"/>
                </a:lnTo>
                <a:lnTo>
                  <a:pt x="13858" y="269605"/>
                </a:lnTo>
                <a:lnTo>
                  <a:pt x="3720" y="254585"/>
                </a:lnTo>
                <a:lnTo>
                  <a:pt x="0" y="236219"/>
                </a:lnTo>
                <a:lnTo>
                  <a:pt x="0" y="47243"/>
                </a:lnTo>
                <a:close/>
              </a:path>
            </a:pathLst>
          </a:custGeom>
          <a:ln w="38100">
            <a:solidFill>
              <a:srgbClr val="C00000"/>
            </a:solidFill>
          </a:ln>
        </p:spPr>
        <p:txBody>
          <a:bodyPr wrap="square" lIns="0" tIns="0" rIns="0" bIns="0" rtlCol="0"/>
          <a:lstStyle/>
          <a:p>
            <a:endParaRPr/>
          </a:p>
        </p:txBody>
      </p:sp>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342587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Unvan 1"/>
          <p:cNvSpPr txBox="1">
            <a:spLocks/>
          </p:cNvSpPr>
          <p:nvPr/>
        </p:nvSpPr>
        <p:spPr>
          <a:xfrm>
            <a:off x="0" y="167800"/>
            <a:ext cx="9144000" cy="369332"/>
          </a:xfrm>
          <a:prstGeom prst="rect">
            <a:avLst/>
          </a:prstGeom>
        </p:spPr>
        <p:style>
          <a:lnRef idx="0">
            <a:scrgbClr r="0" g="0" b="0"/>
          </a:lnRef>
          <a:fillRef idx="1001">
            <a:schemeClr val="dk2"/>
          </a:fillRef>
          <a:effectRef idx="0">
            <a:scrgbClr r="0" g="0" b="0"/>
          </a:effectRef>
          <a:fontRef idx="major"/>
        </p:style>
        <p:txBody>
          <a:bodyPr wrap="square" lIns="0" tIns="0" rIns="0" bIns="0">
            <a:spAutoFit/>
          </a:bodyPr>
          <a:lstStyle>
            <a:lvl1pPr>
              <a:defRPr sz="2500" b="1" i="0">
                <a:solidFill>
                  <a:srgbClr val="404040"/>
                </a:solidFill>
                <a:latin typeface="Arial"/>
                <a:ea typeface="+mj-ea"/>
                <a:cs typeface="Arial"/>
              </a:defRPr>
            </a:lvl1pPr>
          </a:lstStyle>
          <a:p>
            <a:pPr algn="ctr"/>
            <a:r>
              <a:rPr lang="tr-TR" sz="2400" kern="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SANAL SINIFTA EKRAN PAYLAŞIMI</a:t>
            </a:r>
          </a:p>
        </p:txBody>
      </p:sp>
      <p:sp>
        <p:nvSpPr>
          <p:cNvPr id="2" name="Unvan 1"/>
          <p:cNvSpPr>
            <a:spLocks noGrp="1"/>
          </p:cNvSpPr>
          <p:nvPr>
            <p:ph type="title"/>
          </p:nvPr>
        </p:nvSpPr>
        <p:spPr>
          <a:xfrm>
            <a:off x="800918" y="754536"/>
            <a:ext cx="7728915" cy="15389"/>
          </a:xfrm>
        </p:spPr>
        <p:txBody>
          <a:bodyPr/>
          <a:lstStyle/>
          <a:p>
            <a:r>
              <a:rPr lang="tr-TR" sz="100" dirty="0">
                <a:solidFill>
                  <a:schemeClr val="bg1"/>
                </a:solidFill>
              </a:rPr>
              <a:t>SANAL</a:t>
            </a:r>
            <a:r>
              <a:rPr lang="tr-TR" sz="100" baseline="0" dirty="0">
                <a:solidFill>
                  <a:schemeClr val="bg1"/>
                </a:solidFill>
              </a:rPr>
              <a:t> SINIFTA EKRAN PAYLAŞIMI</a:t>
            </a:r>
            <a:endParaRPr lang="tr-TR" sz="100" dirty="0">
              <a:solidFill>
                <a:schemeClr val="bg1"/>
              </a:solidFill>
            </a:endParaRPr>
          </a:p>
        </p:txBody>
      </p:sp>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25" name="Metin kutusu 24"/>
          <p:cNvSpPr txBox="1"/>
          <p:nvPr/>
        </p:nvSpPr>
        <p:spPr>
          <a:xfrm>
            <a:off x="152400" y="1175898"/>
            <a:ext cx="8812088"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Ekran paylaşımında sadece uygulamayı paylaşmak istiyorsak eğer, </a:t>
            </a:r>
            <a:r>
              <a:rPr lang="tr-TR" sz="1600" b="1" dirty="0">
                <a:latin typeface="Times New Roman" panose="02020603050405020304" pitchFamily="18" charset="0"/>
                <a:cs typeface="Times New Roman" panose="02020603050405020304" pitchFamily="18" charset="0"/>
              </a:rPr>
              <a:t>" Ekran " </a:t>
            </a:r>
            <a:r>
              <a:rPr lang="tr-TR" sz="1600" dirty="0">
                <a:latin typeface="Times New Roman" panose="02020603050405020304" pitchFamily="18" charset="0"/>
                <a:cs typeface="Times New Roman" panose="02020603050405020304" pitchFamily="18" charset="0"/>
              </a:rPr>
              <a:t>butonuna bastıktan sonra açılan pencere de aşağıdaki gibi </a:t>
            </a:r>
            <a:r>
              <a:rPr lang="tr-TR" sz="1600" b="1" dirty="0">
                <a:latin typeface="Times New Roman" panose="02020603050405020304" pitchFamily="18" charset="0"/>
                <a:cs typeface="Times New Roman" panose="02020603050405020304" pitchFamily="18" charset="0"/>
              </a:rPr>
              <a:t>" Uygulamalar " </a:t>
            </a:r>
            <a:r>
              <a:rPr lang="tr-TR" sz="1600" dirty="0">
                <a:latin typeface="Times New Roman" panose="02020603050405020304" pitchFamily="18" charset="0"/>
                <a:cs typeface="Times New Roman" panose="02020603050405020304" pitchFamily="18" charset="0"/>
              </a:rPr>
              <a:t>butonuna tıklayarak, sadece istenilen uygulama paylaşılmış olur.</a:t>
            </a:r>
          </a:p>
        </p:txBody>
      </p:sp>
      <p:grpSp>
        <p:nvGrpSpPr>
          <p:cNvPr id="27" name="Grup 26"/>
          <p:cNvGrpSpPr/>
          <p:nvPr/>
        </p:nvGrpSpPr>
        <p:grpSpPr>
          <a:xfrm>
            <a:off x="1043608" y="2420888"/>
            <a:ext cx="3784464" cy="1411732"/>
            <a:chOff x="495895" y="1707800"/>
            <a:chExt cx="4695825" cy="1411732"/>
          </a:xfrm>
        </p:grpSpPr>
        <p:pic>
          <p:nvPicPr>
            <p:cNvPr id="29" name="Resim 28"/>
            <p:cNvPicPr>
              <a:picLocks noChangeAspect="1"/>
            </p:cNvPicPr>
            <p:nvPr/>
          </p:nvPicPr>
          <p:blipFill>
            <a:blip r:embed="rId4"/>
            <a:stretch>
              <a:fillRect/>
            </a:stretch>
          </p:blipFill>
          <p:spPr>
            <a:xfrm>
              <a:off x="495895" y="1709832"/>
              <a:ext cx="4695825" cy="1409700"/>
            </a:xfrm>
            <a:prstGeom prst="rect">
              <a:avLst/>
            </a:prstGeom>
          </p:spPr>
        </p:pic>
        <p:pic>
          <p:nvPicPr>
            <p:cNvPr id="30" name="Resim 22"/>
            <p:cNvPicPr>
              <a:picLocks noChangeAspect="1"/>
            </p:cNvPicPr>
            <p:nvPr/>
          </p:nvPicPr>
          <p:blipFill rotWithShape="1">
            <a:blip r:embed="rId5">
              <a:extLst>
                <a:ext uri="{28A0092B-C50C-407E-A947-70E740481C1C}">
                  <a14:useLocalDpi xmlns:a14="http://schemas.microsoft.com/office/drawing/2010/main" val="0"/>
                </a:ext>
              </a:extLst>
            </a:blip>
            <a:srcRect l="1873" t="-1" r="76367" b="94846"/>
            <a:stretch/>
          </p:blipFill>
          <p:spPr bwMode="auto">
            <a:xfrm>
              <a:off x="550739" y="1707800"/>
              <a:ext cx="2509093" cy="3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object 10"/>
          <p:cNvSpPr/>
          <p:nvPr/>
        </p:nvSpPr>
        <p:spPr>
          <a:xfrm>
            <a:off x="1064350" y="3179910"/>
            <a:ext cx="583704" cy="320382"/>
          </a:xfrm>
          <a:custGeom>
            <a:avLst/>
            <a:gdLst/>
            <a:ahLst/>
            <a:cxnLst/>
            <a:rect l="l" t="t" r="r" b="b"/>
            <a:pathLst>
              <a:path w="1353820" h="283845">
                <a:moveTo>
                  <a:pt x="0" y="47243"/>
                </a:moveTo>
                <a:lnTo>
                  <a:pt x="3720" y="28878"/>
                </a:lnTo>
                <a:lnTo>
                  <a:pt x="13858" y="13858"/>
                </a:lnTo>
                <a:lnTo>
                  <a:pt x="28878" y="3720"/>
                </a:lnTo>
                <a:lnTo>
                  <a:pt x="47243" y="0"/>
                </a:lnTo>
                <a:lnTo>
                  <a:pt x="1306067" y="0"/>
                </a:lnTo>
                <a:lnTo>
                  <a:pt x="1324433" y="3720"/>
                </a:lnTo>
                <a:lnTo>
                  <a:pt x="1339453" y="13858"/>
                </a:lnTo>
                <a:lnTo>
                  <a:pt x="1349591" y="28878"/>
                </a:lnTo>
                <a:lnTo>
                  <a:pt x="1353311" y="47243"/>
                </a:lnTo>
                <a:lnTo>
                  <a:pt x="1353311" y="236219"/>
                </a:lnTo>
                <a:lnTo>
                  <a:pt x="1349591" y="254585"/>
                </a:lnTo>
                <a:lnTo>
                  <a:pt x="1339453" y="269605"/>
                </a:lnTo>
                <a:lnTo>
                  <a:pt x="1324433" y="279743"/>
                </a:lnTo>
                <a:lnTo>
                  <a:pt x="1306067" y="283463"/>
                </a:lnTo>
                <a:lnTo>
                  <a:pt x="47243" y="283463"/>
                </a:lnTo>
                <a:lnTo>
                  <a:pt x="28878" y="279743"/>
                </a:lnTo>
                <a:lnTo>
                  <a:pt x="13858" y="269605"/>
                </a:lnTo>
                <a:lnTo>
                  <a:pt x="3720" y="254585"/>
                </a:lnTo>
                <a:lnTo>
                  <a:pt x="0" y="236219"/>
                </a:lnTo>
                <a:lnTo>
                  <a:pt x="0" y="47243"/>
                </a:lnTo>
                <a:close/>
              </a:path>
            </a:pathLst>
          </a:custGeom>
          <a:ln w="38100">
            <a:solidFill>
              <a:srgbClr val="C00000"/>
            </a:solidFill>
          </a:ln>
        </p:spPr>
        <p:txBody>
          <a:bodyPr wrap="square" lIns="0" tIns="0" rIns="0" bIns="0" rtlCol="0"/>
          <a:lstStyle/>
          <a:p>
            <a:endParaRPr/>
          </a:p>
        </p:txBody>
      </p:sp>
      <p:grpSp>
        <p:nvGrpSpPr>
          <p:cNvPr id="4" name="Grup 3"/>
          <p:cNvGrpSpPr/>
          <p:nvPr/>
        </p:nvGrpSpPr>
        <p:grpSpPr>
          <a:xfrm>
            <a:off x="5396244" y="2420888"/>
            <a:ext cx="2043674" cy="3228855"/>
            <a:chOff x="5396244" y="2420888"/>
            <a:chExt cx="2043674" cy="3228855"/>
          </a:xfrm>
        </p:grpSpPr>
        <p:pic>
          <p:nvPicPr>
            <p:cNvPr id="3" name="Resim 2"/>
            <p:cNvPicPr>
              <a:picLocks noChangeAspect="1"/>
            </p:cNvPicPr>
            <p:nvPr/>
          </p:nvPicPr>
          <p:blipFill rotWithShape="1">
            <a:blip r:embed="rId6">
              <a:extLst>
                <a:ext uri="{28A0092B-C50C-407E-A947-70E740481C1C}">
                  <a14:useLocalDpi xmlns:a14="http://schemas.microsoft.com/office/drawing/2010/main" val="0"/>
                </a:ext>
              </a:extLst>
            </a:blip>
            <a:srcRect r="73416" b="28644"/>
            <a:stretch/>
          </p:blipFill>
          <p:spPr>
            <a:xfrm>
              <a:off x="5396244" y="2420888"/>
              <a:ext cx="2043674" cy="3228855"/>
            </a:xfrm>
            <a:prstGeom prst="rect">
              <a:avLst/>
            </a:prstGeom>
          </p:spPr>
        </p:pic>
        <p:sp>
          <p:nvSpPr>
            <p:cNvPr id="31" name="object 10"/>
            <p:cNvSpPr/>
            <p:nvPr/>
          </p:nvSpPr>
          <p:spPr>
            <a:xfrm>
              <a:off x="6012160" y="2674934"/>
              <a:ext cx="720080" cy="320382"/>
            </a:xfrm>
            <a:custGeom>
              <a:avLst/>
              <a:gdLst/>
              <a:ahLst/>
              <a:cxnLst/>
              <a:rect l="l" t="t" r="r" b="b"/>
              <a:pathLst>
                <a:path w="1353820" h="283845">
                  <a:moveTo>
                    <a:pt x="0" y="47243"/>
                  </a:moveTo>
                  <a:lnTo>
                    <a:pt x="3720" y="28878"/>
                  </a:lnTo>
                  <a:lnTo>
                    <a:pt x="13858" y="13858"/>
                  </a:lnTo>
                  <a:lnTo>
                    <a:pt x="28878" y="3720"/>
                  </a:lnTo>
                  <a:lnTo>
                    <a:pt x="47243" y="0"/>
                  </a:lnTo>
                  <a:lnTo>
                    <a:pt x="1306067" y="0"/>
                  </a:lnTo>
                  <a:lnTo>
                    <a:pt x="1324433" y="3720"/>
                  </a:lnTo>
                  <a:lnTo>
                    <a:pt x="1339453" y="13858"/>
                  </a:lnTo>
                  <a:lnTo>
                    <a:pt x="1349591" y="28878"/>
                  </a:lnTo>
                  <a:lnTo>
                    <a:pt x="1353311" y="47243"/>
                  </a:lnTo>
                  <a:lnTo>
                    <a:pt x="1353311" y="236219"/>
                  </a:lnTo>
                  <a:lnTo>
                    <a:pt x="1349591" y="254585"/>
                  </a:lnTo>
                  <a:lnTo>
                    <a:pt x="1339453" y="269605"/>
                  </a:lnTo>
                  <a:lnTo>
                    <a:pt x="1324433" y="279743"/>
                  </a:lnTo>
                  <a:lnTo>
                    <a:pt x="1306067" y="283463"/>
                  </a:lnTo>
                  <a:lnTo>
                    <a:pt x="47243" y="283463"/>
                  </a:lnTo>
                  <a:lnTo>
                    <a:pt x="28878" y="279743"/>
                  </a:lnTo>
                  <a:lnTo>
                    <a:pt x="13858" y="269605"/>
                  </a:lnTo>
                  <a:lnTo>
                    <a:pt x="3720" y="254585"/>
                  </a:lnTo>
                  <a:lnTo>
                    <a:pt x="0" y="236219"/>
                  </a:lnTo>
                  <a:lnTo>
                    <a:pt x="0" y="47243"/>
                  </a:lnTo>
                  <a:close/>
                </a:path>
              </a:pathLst>
            </a:custGeom>
            <a:ln w="38100">
              <a:solidFill>
                <a:srgbClr val="C00000"/>
              </a:solidFill>
            </a:ln>
          </p:spPr>
          <p:txBody>
            <a:bodyPr wrap="square" lIns="0" tIns="0" rIns="0" bIns="0" rtlCol="0"/>
            <a:lstStyle/>
            <a:p>
              <a:endParaRPr/>
            </a:p>
          </p:txBody>
        </p:sp>
      </p:grpSp>
      <p:pic>
        <p:nvPicPr>
          <p:cNvPr id="16" name="Resim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4093006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Unvan 1"/>
          <p:cNvSpPr txBox="1">
            <a:spLocks/>
          </p:cNvSpPr>
          <p:nvPr/>
        </p:nvSpPr>
        <p:spPr>
          <a:xfrm>
            <a:off x="0" y="167800"/>
            <a:ext cx="9144000" cy="369332"/>
          </a:xfrm>
          <a:prstGeom prst="rect">
            <a:avLst/>
          </a:prstGeom>
        </p:spPr>
        <p:style>
          <a:lnRef idx="0">
            <a:scrgbClr r="0" g="0" b="0"/>
          </a:lnRef>
          <a:fillRef idx="1001">
            <a:schemeClr val="dk2"/>
          </a:fillRef>
          <a:effectRef idx="0">
            <a:scrgbClr r="0" g="0" b="0"/>
          </a:effectRef>
          <a:fontRef idx="major"/>
        </p:style>
        <p:txBody>
          <a:bodyPr wrap="square" lIns="0" tIns="0" rIns="0" bIns="0">
            <a:spAutoFit/>
          </a:bodyPr>
          <a:lstStyle>
            <a:lvl1pPr>
              <a:defRPr sz="2500" b="1" i="0">
                <a:solidFill>
                  <a:srgbClr val="404040"/>
                </a:solidFill>
                <a:latin typeface="Arial"/>
                <a:ea typeface="+mj-ea"/>
                <a:cs typeface="Arial"/>
              </a:defRPr>
            </a:lvl1pPr>
          </a:lstStyle>
          <a:p>
            <a:pPr algn="ctr"/>
            <a:r>
              <a:rPr lang="tr-TR" sz="2400" kern="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SANAL SINIFTA BELGE PAYLAŞIMI</a:t>
            </a:r>
          </a:p>
        </p:txBody>
      </p:sp>
      <p:sp>
        <p:nvSpPr>
          <p:cNvPr id="16" name="Metin kutusu 15"/>
          <p:cNvSpPr txBox="1"/>
          <p:nvPr/>
        </p:nvSpPr>
        <p:spPr>
          <a:xfrm>
            <a:off x="1438184" y="714182"/>
            <a:ext cx="6267633" cy="338554"/>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Sanal sınıf içerisinde belge paylaşmak için resimdeki adımları izleyelim.</a:t>
            </a:r>
          </a:p>
        </p:txBody>
      </p:sp>
      <p:sp>
        <p:nvSpPr>
          <p:cNvPr id="2" name="Unvan 1"/>
          <p:cNvSpPr>
            <a:spLocks noGrp="1"/>
          </p:cNvSpPr>
          <p:nvPr>
            <p:ph type="title"/>
          </p:nvPr>
        </p:nvSpPr>
        <p:spPr>
          <a:xfrm>
            <a:off x="800918" y="754536"/>
            <a:ext cx="7728915" cy="15389"/>
          </a:xfrm>
        </p:spPr>
        <p:txBody>
          <a:bodyPr/>
          <a:lstStyle/>
          <a:p>
            <a:r>
              <a:rPr lang="tr-TR" sz="100" dirty="0">
                <a:solidFill>
                  <a:schemeClr val="bg1"/>
                </a:solidFill>
              </a:rPr>
              <a:t>SANAL</a:t>
            </a:r>
            <a:r>
              <a:rPr lang="tr-TR" sz="100" baseline="0" dirty="0">
                <a:solidFill>
                  <a:schemeClr val="bg1"/>
                </a:solidFill>
              </a:rPr>
              <a:t> SINIFTA EKRAN PAYLAŞIMI</a:t>
            </a:r>
            <a:endParaRPr lang="tr-TR" sz="100" dirty="0">
              <a:solidFill>
                <a:schemeClr val="bg1"/>
              </a:solidFill>
            </a:endParaRPr>
          </a:p>
        </p:txBody>
      </p:sp>
      <p:pic>
        <p:nvPicPr>
          <p:cNvPr id="27" name="Resi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grpSp>
        <p:nvGrpSpPr>
          <p:cNvPr id="11" name="Grup 10"/>
          <p:cNvGrpSpPr/>
          <p:nvPr/>
        </p:nvGrpSpPr>
        <p:grpSpPr>
          <a:xfrm>
            <a:off x="17134" y="1268760"/>
            <a:ext cx="7075146" cy="1911120"/>
            <a:chOff x="622368" y="969545"/>
            <a:chExt cx="7075146" cy="1911120"/>
          </a:xfrm>
        </p:grpSpPr>
        <p:sp>
          <p:nvSpPr>
            <p:cNvPr id="26" name="Metin kutusu 25"/>
            <p:cNvSpPr txBox="1"/>
            <p:nvPr/>
          </p:nvSpPr>
          <p:spPr>
            <a:xfrm>
              <a:off x="4804554" y="2359183"/>
              <a:ext cx="2892960" cy="338554"/>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b="1" dirty="0">
                  <a:latin typeface="Times New Roman" panose="02020603050405020304" pitchFamily="18" charset="0"/>
                  <a:cs typeface="Times New Roman" panose="02020603050405020304" pitchFamily="18" charset="0"/>
                </a:rPr>
                <a:t>" Belge " </a:t>
              </a:r>
              <a:r>
                <a:rPr lang="tr-TR" sz="1600" dirty="0">
                  <a:latin typeface="Times New Roman" panose="02020603050405020304" pitchFamily="18" charset="0"/>
                  <a:cs typeface="Times New Roman" panose="02020603050405020304" pitchFamily="18" charset="0"/>
                </a:rPr>
                <a:t>butonuna tıklanır.</a:t>
              </a:r>
            </a:p>
          </p:txBody>
        </p:sp>
        <p:grpSp>
          <p:nvGrpSpPr>
            <p:cNvPr id="29" name="Grup 28"/>
            <p:cNvGrpSpPr/>
            <p:nvPr/>
          </p:nvGrpSpPr>
          <p:grpSpPr>
            <a:xfrm>
              <a:off x="622368" y="1468933"/>
              <a:ext cx="3784464" cy="1411732"/>
              <a:chOff x="495895" y="1707800"/>
              <a:chExt cx="4695825" cy="1411732"/>
            </a:xfrm>
          </p:grpSpPr>
          <p:pic>
            <p:nvPicPr>
              <p:cNvPr id="32" name="Resim 31"/>
              <p:cNvPicPr>
                <a:picLocks noChangeAspect="1"/>
              </p:cNvPicPr>
              <p:nvPr/>
            </p:nvPicPr>
            <p:blipFill>
              <a:blip r:embed="rId4"/>
              <a:stretch>
                <a:fillRect/>
              </a:stretch>
            </p:blipFill>
            <p:spPr>
              <a:xfrm>
                <a:off x="495895" y="1709832"/>
                <a:ext cx="4695825" cy="1409700"/>
              </a:xfrm>
              <a:prstGeom prst="rect">
                <a:avLst/>
              </a:prstGeom>
            </p:spPr>
          </p:pic>
          <p:pic>
            <p:nvPicPr>
              <p:cNvPr id="33" name="Resim 22"/>
              <p:cNvPicPr>
                <a:picLocks noChangeAspect="1"/>
              </p:cNvPicPr>
              <p:nvPr/>
            </p:nvPicPr>
            <p:blipFill rotWithShape="1">
              <a:blip r:embed="rId5">
                <a:extLst>
                  <a:ext uri="{28A0092B-C50C-407E-A947-70E740481C1C}">
                    <a14:useLocalDpi xmlns:a14="http://schemas.microsoft.com/office/drawing/2010/main" val="0"/>
                  </a:ext>
                </a:extLst>
              </a:blip>
              <a:srcRect l="1873" t="-1" r="76367" b="94846"/>
              <a:stretch/>
            </p:blipFill>
            <p:spPr bwMode="auto">
              <a:xfrm>
                <a:off x="550739" y="1707800"/>
                <a:ext cx="2509093" cy="3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5" name="Düz Ok Bağlayıcısı 24"/>
            <p:cNvCxnSpPr/>
            <p:nvPr/>
          </p:nvCxnSpPr>
          <p:spPr>
            <a:xfrm>
              <a:off x="2008882" y="2553721"/>
              <a:ext cx="273630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1" name="Oval 40"/>
            <p:cNvSpPr/>
            <p:nvPr/>
          </p:nvSpPr>
          <p:spPr>
            <a:xfrm>
              <a:off x="666568" y="969545"/>
              <a:ext cx="557808" cy="486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grpSp>
      <p:grpSp>
        <p:nvGrpSpPr>
          <p:cNvPr id="12" name="Grup 11"/>
          <p:cNvGrpSpPr/>
          <p:nvPr/>
        </p:nvGrpSpPr>
        <p:grpSpPr>
          <a:xfrm>
            <a:off x="35496" y="3488858"/>
            <a:ext cx="8280920" cy="2055669"/>
            <a:chOff x="391234" y="3384657"/>
            <a:chExt cx="8280920" cy="2055669"/>
          </a:xfrm>
        </p:grpSpPr>
        <p:grpSp>
          <p:nvGrpSpPr>
            <p:cNvPr id="8" name="Grup 7"/>
            <p:cNvGrpSpPr/>
            <p:nvPr/>
          </p:nvGrpSpPr>
          <p:grpSpPr>
            <a:xfrm>
              <a:off x="391234" y="3384657"/>
              <a:ext cx="7724066" cy="1952651"/>
              <a:chOff x="1115616" y="3482725"/>
              <a:chExt cx="7724066" cy="1952651"/>
            </a:xfrm>
          </p:grpSpPr>
          <p:pic>
            <p:nvPicPr>
              <p:cNvPr id="6" name="Resim 5"/>
              <p:cNvPicPr>
                <a:picLocks noChangeAspect="1"/>
              </p:cNvPicPr>
              <p:nvPr/>
            </p:nvPicPr>
            <p:blipFill rotWithShape="1">
              <a:blip r:embed="rId6"/>
              <a:srcRect r="68191"/>
              <a:stretch/>
            </p:blipFill>
            <p:spPr>
              <a:xfrm>
                <a:off x="1115616" y="3494236"/>
                <a:ext cx="3672407" cy="1941140"/>
              </a:xfrm>
              <a:prstGeom prst="rect">
                <a:avLst/>
              </a:prstGeom>
            </p:spPr>
          </p:pic>
          <p:pic>
            <p:nvPicPr>
              <p:cNvPr id="40" name="Resim 39"/>
              <p:cNvPicPr>
                <a:picLocks noChangeAspect="1"/>
              </p:cNvPicPr>
              <p:nvPr/>
            </p:nvPicPr>
            <p:blipFill rotWithShape="1">
              <a:blip r:embed="rId6"/>
              <a:srcRect l="61051" r="280"/>
              <a:stretch/>
            </p:blipFill>
            <p:spPr>
              <a:xfrm>
                <a:off x="4375187" y="3482725"/>
                <a:ext cx="4464495" cy="1941140"/>
              </a:xfrm>
              <a:prstGeom prst="rect">
                <a:avLst/>
              </a:prstGeom>
            </p:spPr>
          </p:pic>
        </p:grpSp>
        <p:sp>
          <p:nvSpPr>
            <p:cNvPr id="31" name="Metin kutusu 30"/>
            <p:cNvSpPr txBox="1"/>
            <p:nvPr/>
          </p:nvSpPr>
          <p:spPr>
            <a:xfrm>
              <a:off x="4554941" y="4116887"/>
              <a:ext cx="4117213" cy="1323439"/>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Belge butonuna tıkladıktan sonra yandaki pencere açılır ve</a:t>
              </a:r>
            </a:p>
            <a:p>
              <a:r>
                <a:rPr lang="tr-TR" sz="1600" b="1" dirty="0">
                  <a:latin typeface="Times New Roman" panose="02020603050405020304" pitchFamily="18" charset="0"/>
                  <a:cs typeface="Times New Roman" panose="02020603050405020304" pitchFamily="18" charset="0"/>
                </a:rPr>
                <a:t>" </a:t>
              </a:r>
              <a:r>
                <a:rPr lang="tr-TR" sz="1600" b="1" dirty="0">
                  <a:solidFill>
                    <a:srgbClr val="92D050"/>
                  </a:solidFill>
                  <a:latin typeface="Times New Roman" panose="02020603050405020304" pitchFamily="18" charset="0"/>
                  <a:cs typeface="Times New Roman" panose="02020603050405020304" pitchFamily="18" charset="0"/>
                </a:rPr>
                <a:t>Bilgisayarıma </a:t>
              </a:r>
              <a:r>
                <a:rPr lang="tr-TR" sz="1600" b="1" dirty="0" err="1">
                  <a:solidFill>
                    <a:srgbClr val="92D050"/>
                  </a:solidFill>
                  <a:latin typeface="Times New Roman" panose="02020603050405020304" pitchFamily="18" charset="0"/>
                  <a:cs typeface="Times New Roman" panose="02020603050405020304" pitchFamily="18" charset="0"/>
                </a:rPr>
                <a:t>Gözat</a:t>
              </a:r>
              <a:r>
                <a:rPr lang="tr-TR" sz="1600" b="1" dirty="0">
                  <a:latin typeface="Times New Roman" panose="02020603050405020304" pitchFamily="18" charset="0"/>
                  <a:cs typeface="Times New Roman" panose="02020603050405020304" pitchFamily="18" charset="0"/>
                </a:rPr>
                <a:t> "</a:t>
              </a:r>
              <a:r>
                <a:rPr lang="tr-TR" sz="1600" b="1" dirty="0">
                  <a:solidFill>
                    <a:srgbClr val="92D050"/>
                  </a:solidFill>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butonu ile paylaşmak istediğimiz dosyayı(Sunu, PDF) bilgisayarımızdan seçeriz.</a:t>
              </a:r>
            </a:p>
          </p:txBody>
        </p:sp>
        <p:sp>
          <p:nvSpPr>
            <p:cNvPr id="28" name="Dikdörtgen 27"/>
            <p:cNvSpPr/>
            <p:nvPr/>
          </p:nvSpPr>
          <p:spPr>
            <a:xfrm>
              <a:off x="458433" y="4758719"/>
              <a:ext cx="1219200" cy="3417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0" name="Düz Ok Bağlayıcısı 29"/>
            <p:cNvCxnSpPr/>
            <p:nvPr/>
          </p:nvCxnSpPr>
          <p:spPr>
            <a:xfrm>
              <a:off x="1677633" y="5100427"/>
              <a:ext cx="2818057"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
        <p:nvSpPr>
          <p:cNvPr id="34" name="Oval 33"/>
          <p:cNvSpPr/>
          <p:nvPr/>
        </p:nvSpPr>
        <p:spPr>
          <a:xfrm>
            <a:off x="61334" y="3014046"/>
            <a:ext cx="557808" cy="486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sp>
        <p:nvSpPr>
          <p:cNvPr id="35" name="Dikdörtgen 34"/>
          <p:cNvSpPr/>
          <p:nvPr/>
        </p:nvSpPr>
        <p:spPr>
          <a:xfrm>
            <a:off x="589515" y="2443460"/>
            <a:ext cx="814133" cy="4094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7" name="Resim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22014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sim 17"/>
          <p:cNvPicPr>
            <a:picLocks noChangeAspect="1"/>
          </p:cNvPicPr>
          <p:nvPr/>
        </p:nvPicPr>
        <p:blipFill rotWithShape="1">
          <a:blip r:embed="rId3"/>
          <a:srcRect r="65492"/>
          <a:stretch/>
        </p:blipFill>
        <p:spPr>
          <a:xfrm>
            <a:off x="188765" y="1194392"/>
            <a:ext cx="3231107" cy="1885950"/>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13" name="Metin kutusu 12"/>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tr-T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ÖĞRENME YÖNETİM SİSTEMİ SANAL SINIFA(CANLI DERSE) BAĞLANMA</a:t>
            </a:r>
          </a:p>
        </p:txBody>
      </p:sp>
      <p:sp>
        <p:nvSpPr>
          <p:cNvPr id="14" name="Metin kutusu 13"/>
          <p:cNvSpPr txBox="1"/>
          <p:nvPr/>
        </p:nvSpPr>
        <p:spPr>
          <a:xfrm>
            <a:off x="5135341" y="4992253"/>
            <a:ext cx="3685130"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r>
              <a:rPr lang="tr-TR" dirty="0"/>
              <a:t>Canlı dersi daha sonra tekrar izlemek için, aşağıdaki Kayıtlar bölmesinde yer alan linke tıklamak yeterlidir.</a:t>
            </a:r>
          </a:p>
        </p:txBody>
      </p:sp>
      <p:sp>
        <p:nvSpPr>
          <p:cNvPr id="16" name="Dikdörtgen 15"/>
          <p:cNvSpPr/>
          <p:nvPr/>
        </p:nvSpPr>
        <p:spPr>
          <a:xfrm>
            <a:off x="400162" y="2652056"/>
            <a:ext cx="1867582" cy="241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p:cNvSpPr txBox="1"/>
          <p:nvPr/>
        </p:nvSpPr>
        <p:spPr>
          <a:xfrm>
            <a:off x="5135340" y="2370308"/>
            <a:ext cx="3685131"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Daha önce sanal sınıfa girdiğimiz şekilde, canlı ders linkine tıklanır.</a:t>
            </a:r>
          </a:p>
        </p:txBody>
      </p:sp>
      <p:cxnSp>
        <p:nvCxnSpPr>
          <p:cNvPr id="19" name="Düz Ok Bağlayıcısı 18"/>
          <p:cNvCxnSpPr/>
          <p:nvPr/>
        </p:nvCxnSpPr>
        <p:spPr>
          <a:xfrm flipV="1">
            <a:off x="2267744" y="2772792"/>
            <a:ext cx="2664296" cy="813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1" name="Oval 20"/>
          <p:cNvSpPr/>
          <p:nvPr/>
        </p:nvSpPr>
        <p:spPr>
          <a:xfrm>
            <a:off x="188765" y="692683"/>
            <a:ext cx="504056" cy="501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pic>
        <p:nvPicPr>
          <p:cNvPr id="2" name="Resim 1"/>
          <p:cNvPicPr>
            <a:picLocks noChangeAspect="1"/>
          </p:cNvPicPr>
          <p:nvPr/>
        </p:nvPicPr>
        <p:blipFill rotWithShape="1">
          <a:blip r:embed="rId5"/>
          <a:srcRect t="5309" r="6698"/>
          <a:stretch/>
        </p:blipFill>
        <p:spPr>
          <a:xfrm>
            <a:off x="349323" y="3666831"/>
            <a:ext cx="4222677" cy="2088535"/>
          </a:xfrm>
          <a:prstGeom prst="rect">
            <a:avLst/>
          </a:prstGeom>
        </p:spPr>
      </p:pic>
      <p:sp>
        <p:nvSpPr>
          <p:cNvPr id="24" name="Dikdörtgen 23"/>
          <p:cNvSpPr/>
          <p:nvPr/>
        </p:nvSpPr>
        <p:spPr>
          <a:xfrm>
            <a:off x="322212" y="5154854"/>
            <a:ext cx="2736304" cy="576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 name="Düz Ok Bağlayıcısı 25"/>
          <p:cNvCxnSpPr/>
          <p:nvPr/>
        </p:nvCxnSpPr>
        <p:spPr>
          <a:xfrm>
            <a:off x="3058516" y="5589241"/>
            <a:ext cx="1945532" cy="1242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3" name="Oval 22"/>
          <p:cNvSpPr/>
          <p:nvPr/>
        </p:nvSpPr>
        <p:spPr>
          <a:xfrm>
            <a:off x="183317" y="3122732"/>
            <a:ext cx="504056" cy="501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pic>
        <p:nvPicPr>
          <p:cNvPr id="25" name="Resi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3100401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stretch>
            <a:fillRect/>
          </a:stretch>
        </p:blipFill>
        <p:spPr>
          <a:xfrm>
            <a:off x="0" y="145981"/>
            <a:ext cx="9180512" cy="463619"/>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477054"/>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tr-T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ÖĞRENME YÖNETİM SİSTEMİ SINAV UYGULAMASI</a:t>
            </a:r>
          </a:p>
        </p:txBody>
      </p:sp>
      <p:grpSp>
        <p:nvGrpSpPr>
          <p:cNvPr id="13" name="Grup 12"/>
          <p:cNvGrpSpPr/>
          <p:nvPr/>
        </p:nvGrpSpPr>
        <p:grpSpPr>
          <a:xfrm>
            <a:off x="-180528" y="1382171"/>
            <a:ext cx="3754863" cy="2191659"/>
            <a:chOff x="-240414" y="1772816"/>
            <a:chExt cx="3754863" cy="2191659"/>
          </a:xfrm>
        </p:grpSpPr>
        <p:pic>
          <p:nvPicPr>
            <p:cNvPr id="18" name="Resim 17"/>
            <p:cNvPicPr>
              <a:picLocks noChangeAspect="1"/>
            </p:cNvPicPr>
            <p:nvPr/>
          </p:nvPicPr>
          <p:blipFill rotWithShape="1">
            <a:blip r:embed="rId5"/>
            <a:srcRect r="65492"/>
            <a:stretch/>
          </p:blipFill>
          <p:spPr>
            <a:xfrm>
              <a:off x="-240414" y="1772816"/>
              <a:ext cx="3754863" cy="2191659"/>
            </a:xfrm>
            <a:prstGeom prst="rect">
              <a:avLst/>
            </a:prstGeom>
          </p:spPr>
        </p:pic>
        <p:pic>
          <p:nvPicPr>
            <p:cNvPr id="2" name="Resim 1"/>
            <p:cNvPicPr>
              <a:picLocks noChangeAspect="1"/>
            </p:cNvPicPr>
            <p:nvPr/>
          </p:nvPicPr>
          <p:blipFill rotWithShape="1">
            <a:blip r:embed="rId6">
              <a:extLst>
                <a:ext uri="{28A0092B-C50C-407E-A947-70E740481C1C}">
                  <a14:useLocalDpi xmlns:a14="http://schemas.microsoft.com/office/drawing/2010/main" val="0"/>
                </a:ext>
              </a:extLst>
            </a:blip>
            <a:srcRect t="79567"/>
            <a:stretch/>
          </p:blipFill>
          <p:spPr>
            <a:xfrm>
              <a:off x="-12322" y="3142901"/>
              <a:ext cx="3467584" cy="591748"/>
            </a:xfrm>
            <a:prstGeom prst="rect">
              <a:avLst/>
            </a:prstGeom>
          </p:spPr>
        </p:pic>
      </p:grpSp>
      <p:sp>
        <p:nvSpPr>
          <p:cNvPr id="3" name="Dikdörtgen 2"/>
          <p:cNvSpPr/>
          <p:nvPr/>
        </p:nvSpPr>
        <p:spPr>
          <a:xfrm>
            <a:off x="221543" y="3035519"/>
            <a:ext cx="864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 name="Düz Ok Bağlayıcısı 4"/>
          <p:cNvCxnSpPr/>
          <p:nvPr/>
        </p:nvCxnSpPr>
        <p:spPr>
          <a:xfrm flipV="1">
            <a:off x="1085639" y="3140968"/>
            <a:ext cx="2657601" cy="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Metin kutusu 11"/>
          <p:cNvSpPr txBox="1"/>
          <p:nvPr/>
        </p:nvSpPr>
        <p:spPr>
          <a:xfrm>
            <a:off x="4283968" y="2894241"/>
            <a:ext cx="4032448" cy="338554"/>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Eğitmen tarafından oluşturulan sınava tıklanır.</a:t>
            </a:r>
          </a:p>
        </p:txBody>
      </p:sp>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 y="4038723"/>
            <a:ext cx="3296110" cy="1362265"/>
          </a:xfrm>
          <a:prstGeom prst="rect">
            <a:avLst/>
          </a:prstGeom>
          <a:ln>
            <a:noFill/>
          </a:ln>
          <a:effectLst>
            <a:outerShdw blurRad="292100" dist="139700" dir="2700000" algn="tl" rotWithShape="0">
              <a:srgbClr val="333333">
                <a:alpha val="65000"/>
              </a:srgbClr>
            </a:outerShdw>
          </a:effectLst>
        </p:spPr>
      </p:pic>
      <p:sp>
        <p:nvSpPr>
          <p:cNvPr id="17" name="Oval 16"/>
          <p:cNvSpPr/>
          <p:nvPr/>
        </p:nvSpPr>
        <p:spPr>
          <a:xfrm>
            <a:off x="270453" y="896238"/>
            <a:ext cx="475084" cy="414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sp>
        <p:nvSpPr>
          <p:cNvPr id="21" name="Dikdörtgen 20"/>
          <p:cNvSpPr/>
          <p:nvPr/>
        </p:nvSpPr>
        <p:spPr>
          <a:xfrm>
            <a:off x="1038589" y="4835348"/>
            <a:ext cx="1440160" cy="441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3" name="Düz Ok Bağlayıcısı 22"/>
          <p:cNvCxnSpPr/>
          <p:nvPr/>
        </p:nvCxnSpPr>
        <p:spPr>
          <a:xfrm>
            <a:off x="2478749" y="5056000"/>
            <a:ext cx="1264491"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5" name="Metin kutusu 24"/>
          <p:cNvSpPr txBox="1"/>
          <p:nvPr/>
        </p:nvSpPr>
        <p:spPr>
          <a:xfrm>
            <a:off x="4283113" y="4405188"/>
            <a:ext cx="4033303" cy="1077218"/>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r>
              <a:rPr lang="tr-TR" dirty="0"/>
              <a:t>Sınava girdikten sonra karşımıza sınav ekranı gelir ve sınava giriş yapıp, sınavı başlatmak için yukarıdaki gibi " Sınavı şimdi uygula " butonuna basılır.</a:t>
            </a:r>
          </a:p>
        </p:txBody>
      </p:sp>
      <p:sp>
        <p:nvSpPr>
          <p:cNvPr id="22" name="Oval 21"/>
          <p:cNvSpPr/>
          <p:nvPr/>
        </p:nvSpPr>
        <p:spPr>
          <a:xfrm>
            <a:off x="261394" y="3601120"/>
            <a:ext cx="475084" cy="414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pic>
        <p:nvPicPr>
          <p:cNvPr id="26" name="Resim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394899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6" y="2148941"/>
            <a:ext cx="9144000" cy="2366936"/>
          </a:xfrm>
          <a:prstGeom prst="rect">
            <a:avLst/>
          </a:prstGeom>
          <a:ln>
            <a:noFill/>
          </a:ln>
          <a:effectLst>
            <a:outerShdw blurRad="292100" dist="139700" dir="2700000" algn="tl" rotWithShape="0">
              <a:srgbClr val="333333">
                <a:alpha val="65000"/>
              </a:srgbClr>
            </a:outerShdw>
          </a:effectLst>
        </p:spPr>
      </p:pic>
      <p:pic>
        <p:nvPicPr>
          <p:cNvPr id="11" name="Resim 10"/>
          <p:cNvPicPr>
            <a:picLocks noChangeAspect="1"/>
          </p:cNvPicPr>
          <p:nvPr/>
        </p:nvPicPr>
        <p:blipFill>
          <a:blip r:embed="rId4"/>
          <a:stretch>
            <a:fillRect/>
          </a:stretch>
        </p:blipFill>
        <p:spPr>
          <a:xfrm>
            <a:off x="0" y="145981"/>
            <a:ext cx="9180512" cy="463619"/>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477054"/>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tr-T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ÖĞRENME YÖNETİM SİSTEMİ SINAV UYGULAMASI</a:t>
            </a:r>
          </a:p>
        </p:txBody>
      </p:sp>
      <p:sp>
        <p:nvSpPr>
          <p:cNvPr id="12" name="Metin kutusu 11"/>
          <p:cNvSpPr txBox="1"/>
          <p:nvPr/>
        </p:nvSpPr>
        <p:spPr>
          <a:xfrm>
            <a:off x="1943708" y="857569"/>
            <a:ext cx="5256584" cy="338554"/>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Sınava giriş yaptıktan sonra sorular aşağıdaki gibi gelecektir. </a:t>
            </a:r>
          </a:p>
        </p:txBody>
      </p:sp>
      <p:sp>
        <p:nvSpPr>
          <p:cNvPr id="4" name="Dikdörtgen 3"/>
          <p:cNvSpPr/>
          <p:nvPr/>
        </p:nvSpPr>
        <p:spPr>
          <a:xfrm>
            <a:off x="152400" y="3013618"/>
            <a:ext cx="459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flipH="1">
            <a:off x="355997" y="3229642"/>
            <a:ext cx="17506" cy="135766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4" name="Metin kutusu 13"/>
          <p:cNvSpPr txBox="1"/>
          <p:nvPr/>
        </p:nvSpPr>
        <p:spPr>
          <a:xfrm>
            <a:off x="121154" y="4615086"/>
            <a:ext cx="5857132"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r>
              <a:rPr lang="tr-TR" dirty="0"/>
              <a:t>Cevap seçilir ve sağ altta yer alan " Sonraki Sayfa " butonuna basılıp diğer soruya geçilir.</a:t>
            </a:r>
          </a:p>
        </p:txBody>
      </p:sp>
      <p:sp>
        <p:nvSpPr>
          <p:cNvPr id="21" name="Dikdörtgen 20"/>
          <p:cNvSpPr/>
          <p:nvPr/>
        </p:nvSpPr>
        <p:spPr>
          <a:xfrm>
            <a:off x="6372200" y="4237754"/>
            <a:ext cx="790600" cy="2781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8100392" y="2077514"/>
            <a:ext cx="1016612" cy="5046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Metin kutusu 25"/>
          <p:cNvSpPr txBox="1"/>
          <p:nvPr/>
        </p:nvSpPr>
        <p:spPr>
          <a:xfrm>
            <a:off x="4355977" y="2093400"/>
            <a:ext cx="3044882" cy="338554"/>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r>
              <a:rPr lang="tr-TR" dirty="0"/>
              <a:t>Bu alanda istenilen soruya geçilir.</a:t>
            </a:r>
          </a:p>
        </p:txBody>
      </p:sp>
      <p:cxnSp>
        <p:nvCxnSpPr>
          <p:cNvPr id="28" name="Düz Ok Bağlayıcısı 27"/>
          <p:cNvCxnSpPr/>
          <p:nvPr/>
        </p:nvCxnSpPr>
        <p:spPr>
          <a:xfrm flipH="1">
            <a:off x="7596336" y="2190632"/>
            <a:ext cx="504056" cy="1423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0" name="Dikdörtgen 29"/>
          <p:cNvSpPr/>
          <p:nvPr/>
        </p:nvSpPr>
        <p:spPr>
          <a:xfrm>
            <a:off x="8115300" y="2653578"/>
            <a:ext cx="9525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6" name="Düz Ok Bağlayıcısı 35"/>
          <p:cNvCxnSpPr/>
          <p:nvPr/>
        </p:nvCxnSpPr>
        <p:spPr>
          <a:xfrm flipH="1">
            <a:off x="7452320" y="2780928"/>
            <a:ext cx="687082" cy="23269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7" name="Metin kutusu 36"/>
          <p:cNvSpPr txBox="1"/>
          <p:nvPr/>
        </p:nvSpPr>
        <p:spPr>
          <a:xfrm>
            <a:off x="4109075" y="2906476"/>
            <a:ext cx="3291783"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r>
              <a:rPr lang="tr-TR" dirty="0"/>
              <a:t>" Uygulamayı Bitir " ile sınavı bitirme işlemine başlanır.</a:t>
            </a:r>
          </a:p>
        </p:txBody>
      </p:sp>
      <p:cxnSp>
        <p:nvCxnSpPr>
          <p:cNvPr id="23" name="Düz Ok Bağlayıcısı 22"/>
          <p:cNvCxnSpPr/>
          <p:nvPr/>
        </p:nvCxnSpPr>
        <p:spPr>
          <a:xfrm flipH="1">
            <a:off x="5992390" y="4380780"/>
            <a:ext cx="379810" cy="26067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34" name="Resim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15612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stretch>
            <a:fillRect/>
          </a:stretch>
        </p:blipFill>
        <p:spPr>
          <a:xfrm>
            <a:off x="0" y="145981"/>
            <a:ext cx="9180512" cy="463619"/>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477054"/>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4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dirty="0"/>
              <a:t>ÖĞRENME YÖNETİM SİSTEMİ SINAV UYGULAMASI</a:t>
            </a: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1484784"/>
            <a:ext cx="6180869" cy="3553787"/>
          </a:xfrm>
          <a:prstGeom prst="rect">
            <a:avLst/>
          </a:prstGeom>
          <a:ln>
            <a:noFill/>
          </a:ln>
          <a:effectLst>
            <a:outerShdw blurRad="292100" dist="139700" dir="2700000" algn="tl" rotWithShape="0">
              <a:srgbClr val="333333">
                <a:alpha val="65000"/>
              </a:srgbClr>
            </a:outerShdw>
          </a:effectLst>
        </p:spPr>
      </p:pic>
      <p:sp>
        <p:nvSpPr>
          <p:cNvPr id="22" name="Metin kutusu 21"/>
          <p:cNvSpPr txBox="1"/>
          <p:nvPr/>
        </p:nvSpPr>
        <p:spPr>
          <a:xfrm>
            <a:off x="323528" y="836996"/>
            <a:ext cx="8568952"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b="1" dirty="0">
                <a:latin typeface="Times New Roman" panose="02020603050405020304" pitchFamily="18" charset="0"/>
                <a:cs typeface="Times New Roman" panose="02020603050405020304" pitchFamily="18" charset="0"/>
              </a:rPr>
              <a:t>" Uygulamayı Bitir " </a:t>
            </a:r>
            <a:r>
              <a:rPr lang="tr-TR" sz="1600" dirty="0">
                <a:latin typeface="Times New Roman" panose="02020603050405020304" pitchFamily="18" charset="0"/>
                <a:cs typeface="Times New Roman" panose="02020603050405020304" pitchFamily="18" charset="0"/>
              </a:rPr>
              <a:t>dedikten sonra karşımıza sınavda sorulara cevap verdiğimizin özet ekranı gelir ve sınavı tamamen bitirmek için </a:t>
            </a:r>
            <a:r>
              <a:rPr lang="tr-TR" sz="1600" b="1" dirty="0">
                <a:latin typeface="Times New Roman" panose="02020603050405020304" pitchFamily="18" charset="0"/>
                <a:cs typeface="Times New Roman" panose="02020603050405020304" pitchFamily="18" charset="0"/>
              </a:rPr>
              <a:t>" Tümünü gönder ve bitir " </a:t>
            </a:r>
            <a:r>
              <a:rPr lang="tr-TR" sz="1600" dirty="0">
                <a:latin typeface="Times New Roman" panose="02020603050405020304" pitchFamily="18" charset="0"/>
                <a:cs typeface="Times New Roman" panose="02020603050405020304" pitchFamily="18" charset="0"/>
              </a:rPr>
              <a:t>butonuna basılır.</a:t>
            </a:r>
            <a:endParaRPr lang="tr-TR" sz="1600" b="1" dirty="0">
              <a:latin typeface="Times New Roman" panose="02020603050405020304" pitchFamily="18" charset="0"/>
              <a:cs typeface="Times New Roman" panose="02020603050405020304" pitchFamily="18" charset="0"/>
            </a:endParaRPr>
          </a:p>
        </p:txBody>
      </p:sp>
      <p:sp>
        <p:nvSpPr>
          <p:cNvPr id="5" name="Dikdörtgen 4"/>
          <p:cNvSpPr/>
          <p:nvPr/>
        </p:nvSpPr>
        <p:spPr>
          <a:xfrm>
            <a:off x="5724128" y="4630652"/>
            <a:ext cx="15121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Düz Ok Bağlayıcısı 14"/>
          <p:cNvCxnSpPr/>
          <p:nvPr/>
        </p:nvCxnSpPr>
        <p:spPr>
          <a:xfrm flipH="1">
            <a:off x="4788024" y="4839695"/>
            <a:ext cx="936476" cy="1218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7" name="Metin kutusu 26"/>
          <p:cNvSpPr txBox="1"/>
          <p:nvPr/>
        </p:nvSpPr>
        <p:spPr>
          <a:xfrm>
            <a:off x="2179848" y="4293096"/>
            <a:ext cx="2475384" cy="738664"/>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400" b="1" dirty="0">
                <a:latin typeface="Times New Roman" panose="02020603050405020304" pitchFamily="18" charset="0"/>
                <a:cs typeface="Times New Roman" panose="02020603050405020304" pitchFamily="18" charset="0"/>
              </a:rPr>
              <a:t>" </a:t>
            </a:r>
            <a:r>
              <a:rPr lang="tr-TR" sz="1400" b="1" dirty="0">
                <a:solidFill>
                  <a:srgbClr val="92D050"/>
                </a:solidFill>
                <a:latin typeface="Times New Roman" panose="02020603050405020304" pitchFamily="18" charset="0"/>
                <a:cs typeface="Times New Roman" panose="02020603050405020304" pitchFamily="18" charset="0"/>
              </a:rPr>
              <a:t>Tümünü gönder ve bitir</a:t>
            </a:r>
            <a:r>
              <a:rPr lang="tr-TR" sz="1400" b="1" dirty="0">
                <a:latin typeface="Times New Roman" panose="02020603050405020304" pitchFamily="18" charset="0"/>
                <a:cs typeface="Times New Roman" panose="02020603050405020304" pitchFamily="18" charset="0"/>
              </a:rPr>
              <a:t> "</a:t>
            </a:r>
            <a:r>
              <a:rPr lang="tr-TR" sz="1400" b="1" dirty="0">
                <a:solidFill>
                  <a:srgbClr val="92D050"/>
                </a:solidFill>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butonu ile sınav tamamen bitirilir.</a:t>
            </a:r>
            <a:endParaRPr lang="tr-TR" sz="1400" b="1" dirty="0">
              <a:latin typeface="Times New Roman" panose="02020603050405020304" pitchFamily="18" charset="0"/>
              <a:cs typeface="Times New Roman" panose="02020603050405020304" pitchFamily="18" charset="0"/>
            </a:endParaRPr>
          </a:p>
        </p:txBody>
      </p:sp>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561447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5B685F83-0E17-60FF-1804-2AA2D18F223B}"/>
              </a:ext>
            </a:extLst>
          </p:cNvPr>
          <p:cNvPicPr>
            <a:picLocks noChangeAspect="1"/>
          </p:cNvPicPr>
          <p:nvPr/>
        </p:nvPicPr>
        <p:blipFill rotWithShape="1">
          <a:blip r:embed="rId3"/>
          <a:srcRect t="3603" b="6337"/>
          <a:stretch/>
        </p:blipFill>
        <p:spPr>
          <a:xfrm>
            <a:off x="1638300" y="914400"/>
            <a:ext cx="5867400" cy="3962400"/>
          </a:xfrm>
          <a:prstGeom prst="rect">
            <a:avLst/>
          </a:prstGeom>
          <a:ln>
            <a:noFill/>
          </a:ln>
          <a:effectLst>
            <a:outerShdw blurRad="292100" dist="139700" dir="2700000" algn="tl" rotWithShape="0">
              <a:srgbClr val="333333">
                <a:alpha val="65000"/>
              </a:srgbClr>
            </a:outerShdw>
          </a:effectLst>
        </p:spPr>
      </p:pic>
      <p:sp>
        <p:nvSpPr>
          <p:cNvPr id="7" name="object 2">
            <a:extLst>
              <a:ext uri="{FF2B5EF4-FFF2-40B4-BE49-F238E27FC236}">
                <a16:creationId xmlns:a16="http://schemas.microsoft.com/office/drawing/2014/main" id="{3E9D605C-888C-9F78-2994-78EC8AB45D2D}"/>
              </a:ext>
            </a:extLst>
          </p:cNvPr>
          <p:cNvSpPr txBox="1"/>
          <p:nvPr/>
        </p:nvSpPr>
        <p:spPr>
          <a:xfrm>
            <a:off x="756285" y="5139964"/>
            <a:ext cx="7631430" cy="531556"/>
          </a:xfrm>
          <a:prstGeom prst="rect">
            <a:avLst/>
          </a:prstGeom>
        </p:spPr>
        <p:style>
          <a:lnRef idx="0">
            <a:schemeClr val="accent1"/>
          </a:lnRef>
          <a:fillRef idx="1001">
            <a:schemeClr val="dk2"/>
          </a:fillRef>
          <a:effectRef idx="3">
            <a:schemeClr val="accent1"/>
          </a:effectRef>
          <a:fontRef idx="minor">
            <a:schemeClr val="lt1"/>
          </a:fontRef>
        </p:style>
        <p:txBody>
          <a:bodyPr lIns="0" tIns="43815" rIns="0" bIns="0">
            <a:spAutoFit/>
          </a:bodyPr>
          <a:lstStyle>
            <a:lvl1pPr marL="241300" indent="-228600">
              <a:tabLst>
                <a:tab pos="239713" algn="l"/>
                <a:tab pos="241300" algn="l"/>
              </a:tabLst>
              <a:defRPr>
                <a:solidFill>
                  <a:schemeClr val="tx1"/>
                </a:solidFill>
                <a:latin typeface="Calibri" panose="020F0502020204030204" pitchFamily="34" charset="0"/>
              </a:defRPr>
            </a:lvl1pPr>
            <a:lvl2pPr marL="742950" indent="-285750">
              <a:tabLst>
                <a:tab pos="239713" algn="l"/>
                <a:tab pos="241300" algn="l"/>
              </a:tabLst>
              <a:defRPr>
                <a:solidFill>
                  <a:schemeClr val="tx1"/>
                </a:solidFill>
                <a:latin typeface="Calibri" panose="020F0502020204030204" pitchFamily="34" charset="0"/>
              </a:defRPr>
            </a:lvl2pPr>
            <a:lvl3pPr marL="1143000" indent="-228600">
              <a:tabLst>
                <a:tab pos="239713" algn="l"/>
                <a:tab pos="241300" algn="l"/>
              </a:tabLst>
              <a:defRPr>
                <a:solidFill>
                  <a:schemeClr val="tx1"/>
                </a:solidFill>
                <a:latin typeface="Calibri" panose="020F0502020204030204" pitchFamily="34" charset="0"/>
              </a:defRPr>
            </a:lvl3pPr>
            <a:lvl4pPr marL="1600200" indent="-228600">
              <a:tabLst>
                <a:tab pos="239713" algn="l"/>
                <a:tab pos="241300" algn="l"/>
              </a:tabLst>
              <a:defRPr>
                <a:solidFill>
                  <a:schemeClr val="tx1"/>
                </a:solidFill>
                <a:latin typeface="Calibri" panose="020F0502020204030204" pitchFamily="34" charset="0"/>
              </a:defRPr>
            </a:lvl4pPr>
            <a:lvl5pPr marL="2057400" indent="-228600">
              <a:tabLst>
                <a:tab pos="239713" algn="l"/>
                <a:tab pos="241300" algn="l"/>
              </a:tabLst>
              <a:defRPr>
                <a:solidFill>
                  <a:schemeClr val="tx1"/>
                </a:solidFill>
                <a:latin typeface="Calibri" panose="020F0502020204030204" pitchFamily="34" charset="0"/>
              </a:defRPr>
            </a:lvl5pPr>
            <a:lvl6pPr marL="2514600" indent="-228600" fontAlgn="base">
              <a:spcBef>
                <a:spcPct val="0"/>
              </a:spcBef>
              <a:spcAft>
                <a:spcPct val="0"/>
              </a:spcAft>
              <a:tabLst>
                <a:tab pos="239713" algn="l"/>
                <a:tab pos="241300" algn="l"/>
              </a:tabLst>
              <a:defRPr>
                <a:solidFill>
                  <a:schemeClr val="tx1"/>
                </a:solidFill>
                <a:latin typeface="Calibri" panose="020F0502020204030204" pitchFamily="34" charset="0"/>
              </a:defRPr>
            </a:lvl6pPr>
            <a:lvl7pPr marL="2971800" indent="-228600" fontAlgn="base">
              <a:spcBef>
                <a:spcPct val="0"/>
              </a:spcBef>
              <a:spcAft>
                <a:spcPct val="0"/>
              </a:spcAft>
              <a:tabLst>
                <a:tab pos="239713" algn="l"/>
                <a:tab pos="241300" algn="l"/>
              </a:tabLst>
              <a:defRPr>
                <a:solidFill>
                  <a:schemeClr val="tx1"/>
                </a:solidFill>
                <a:latin typeface="Calibri" panose="020F0502020204030204" pitchFamily="34" charset="0"/>
              </a:defRPr>
            </a:lvl7pPr>
            <a:lvl8pPr marL="3429000" indent="-228600" fontAlgn="base">
              <a:spcBef>
                <a:spcPct val="0"/>
              </a:spcBef>
              <a:spcAft>
                <a:spcPct val="0"/>
              </a:spcAft>
              <a:tabLst>
                <a:tab pos="239713" algn="l"/>
                <a:tab pos="241300" algn="l"/>
              </a:tabLst>
              <a:defRPr>
                <a:solidFill>
                  <a:schemeClr val="tx1"/>
                </a:solidFill>
                <a:latin typeface="Calibri" panose="020F0502020204030204" pitchFamily="34" charset="0"/>
              </a:defRPr>
            </a:lvl8pPr>
            <a:lvl9pPr marL="3886200" indent="-228600" fontAlgn="base">
              <a:spcBef>
                <a:spcPct val="0"/>
              </a:spcBef>
              <a:spcAft>
                <a:spcPct val="0"/>
              </a:spcAft>
              <a:tabLst>
                <a:tab pos="239713" algn="l"/>
                <a:tab pos="241300" algn="l"/>
              </a:tabLst>
              <a:defRPr>
                <a:solidFill>
                  <a:schemeClr val="tx1"/>
                </a:solidFill>
                <a:latin typeface="Calibri" panose="020F0502020204030204" pitchFamily="34" charset="0"/>
              </a:defRPr>
            </a:lvl9pPr>
          </a:lstStyle>
          <a:p>
            <a:pPr eaLnBrk="1" hangingPunct="1">
              <a:lnSpc>
                <a:spcPts val="1938"/>
              </a:lnSpc>
              <a:spcBef>
                <a:spcPts val="350"/>
              </a:spcBef>
              <a:buFontTx/>
              <a:buChar char="•"/>
              <a:defRPr/>
            </a:pPr>
            <a:r>
              <a:rPr lang="tr-TR" altLang="tr-TR" dirty="0">
                <a:solidFill>
                  <a:schemeClr val="bg1"/>
                </a:solidFill>
                <a:latin typeface="Times New Roman" panose="02020603050405020304" pitchFamily="18" charset="0"/>
                <a:cs typeface="Times New Roman" panose="02020603050405020304" pitchFamily="18" charset="0"/>
              </a:rPr>
              <a:t>Sanal Sınıf(</a:t>
            </a:r>
            <a:r>
              <a:rPr lang="tr-TR" altLang="tr-TR" dirty="0" err="1">
                <a:solidFill>
                  <a:schemeClr val="bg1"/>
                </a:solidFill>
                <a:latin typeface="Times New Roman" panose="02020603050405020304" pitchFamily="18" charset="0"/>
                <a:cs typeface="Times New Roman" panose="02020603050405020304" pitchFamily="18" charset="0"/>
              </a:rPr>
              <a:t>Adobe</a:t>
            </a:r>
            <a:r>
              <a:rPr lang="tr-TR" altLang="tr-TR" dirty="0">
                <a:solidFill>
                  <a:schemeClr val="bg1"/>
                </a:solidFill>
                <a:latin typeface="Times New Roman" panose="02020603050405020304" pitchFamily="18" charset="0"/>
                <a:cs typeface="Times New Roman" panose="02020603050405020304" pitchFamily="18" charset="0"/>
              </a:rPr>
              <a:t> Connect) uygulaması önce </a:t>
            </a:r>
            <a:r>
              <a:rPr lang="tr-TR" altLang="tr-TR" dirty="0" err="1">
                <a:solidFill>
                  <a:schemeClr val="bg1"/>
                </a:solidFill>
                <a:latin typeface="Times New Roman" panose="02020603050405020304" pitchFamily="18" charset="0"/>
                <a:cs typeface="Times New Roman" panose="02020603050405020304" pitchFamily="18" charset="0"/>
              </a:rPr>
              <a:t>AppStore</a:t>
            </a:r>
            <a:r>
              <a:rPr lang="tr-TR" altLang="tr-TR" dirty="0">
                <a:solidFill>
                  <a:schemeClr val="bg1"/>
                </a:solidFill>
                <a:latin typeface="Times New Roman" panose="02020603050405020304" pitchFamily="18" charset="0"/>
                <a:cs typeface="Times New Roman" panose="02020603050405020304" pitchFamily="18" charset="0"/>
              </a:rPr>
              <a:t> veya Google Play </a:t>
            </a:r>
            <a:r>
              <a:rPr lang="tr-TR" altLang="tr-TR" dirty="0" err="1">
                <a:solidFill>
                  <a:schemeClr val="bg1"/>
                </a:solidFill>
                <a:latin typeface="Times New Roman" panose="02020603050405020304" pitchFamily="18" charset="0"/>
                <a:cs typeface="Times New Roman" panose="02020603050405020304" pitchFamily="18" charset="0"/>
              </a:rPr>
              <a:t>Store’dan</a:t>
            </a:r>
            <a:r>
              <a:rPr lang="tr-TR" altLang="tr-TR" dirty="0">
                <a:solidFill>
                  <a:schemeClr val="bg1"/>
                </a:solidFill>
                <a:latin typeface="Times New Roman" panose="02020603050405020304" pitchFamily="18" charset="0"/>
                <a:cs typeface="Times New Roman" panose="02020603050405020304" pitchFamily="18" charset="0"/>
              </a:rPr>
              <a:t> tablete veya mobil cihaza indirilir.</a:t>
            </a:r>
          </a:p>
        </p:txBody>
      </p:sp>
      <p:pic>
        <p:nvPicPr>
          <p:cNvPr id="140294" name="Resim 9">
            <a:extLst>
              <a:ext uri="{FF2B5EF4-FFF2-40B4-BE49-F238E27FC236}">
                <a16:creationId xmlns:a16="http://schemas.microsoft.com/office/drawing/2014/main" id="{8EA0390D-78AA-41B0-4E04-05354B918B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297613"/>
            <a:ext cx="40798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8">
            <a:extLst>
              <a:ext uri="{FF2B5EF4-FFF2-40B4-BE49-F238E27FC236}">
                <a16:creationId xmlns:a16="http://schemas.microsoft.com/office/drawing/2014/main" id="{0FD983FD-E72E-7DFB-7424-3C6927D9995E}"/>
              </a:ext>
            </a:extLst>
          </p:cNvPr>
          <p:cNvSpPr txBox="1">
            <a:spLocks noChangeArrowheads="1"/>
          </p:cNvSpPr>
          <p:nvPr/>
        </p:nvSpPr>
        <p:spPr bwMode="auto">
          <a:xfrm>
            <a:off x="0" y="341313"/>
            <a:ext cx="9144000" cy="400050"/>
          </a:xfrm>
          <a:prstGeom prst="rect">
            <a:avLst/>
          </a:prstGeom>
          <a:ln>
            <a:noFill/>
          </a:ln>
        </p:spPr>
        <p:style>
          <a:lnRef idx="0">
            <a:scrgbClr r="0" g="0" b="0"/>
          </a:lnRef>
          <a:fillRef idx="1001">
            <a:schemeClr val="dk2"/>
          </a:fillRef>
          <a:effectRef idx="0">
            <a:scrgbClr r="0" g="0" b="0"/>
          </a:effectRef>
          <a:fontRef idx="major"/>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tr-TR" sz="2000" spc="-5"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TABLET VEYA MOBİL CİHAZ İLE SANAL SINIFA BAĞLANMA</a:t>
            </a:r>
            <a:endPar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0296" name="Resim 40">
            <a:extLst>
              <a:ext uri="{FF2B5EF4-FFF2-40B4-BE49-F238E27FC236}">
                <a16:creationId xmlns:a16="http://schemas.microsoft.com/office/drawing/2014/main" id="{9838637E-E50F-27DC-22F7-2D38A3D2E33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3313" y="6342063"/>
            <a:ext cx="15843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145981"/>
            <a:ext cx="9180512"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4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sz="2000" dirty="0"/>
              <a:t>AREL UZEM İNTERNET SİTESİ WHATSAPP HATTI VE İLETİŞİM</a:t>
            </a:r>
          </a:p>
        </p:txBody>
      </p:sp>
      <p:pic>
        <p:nvPicPr>
          <p:cNvPr id="5" name="Resim 4"/>
          <p:cNvPicPr>
            <a:picLocks noChangeAspect="1"/>
          </p:cNvPicPr>
          <p:nvPr/>
        </p:nvPicPr>
        <p:blipFill>
          <a:blip r:embed="rId2"/>
          <a:stretch>
            <a:fillRect/>
          </a:stretch>
        </p:blipFill>
        <p:spPr>
          <a:xfrm>
            <a:off x="23564" y="908720"/>
            <a:ext cx="9120436" cy="4359664"/>
          </a:xfrm>
          <a:prstGeom prst="rect">
            <a:avLst/>
          </a:prstGeom>
        </p:spPr>
      </p:pic>
      <p:sp>
        <p:nvSpPr>
          <p:cNvPr id="6" name="Dikdörtgen 5"/>
          <p:cNvSpPr/>
          <p:nvPr/>
        </p:nvSpPr>
        <p:spPr>
          <a:xfrm>
            <a:off x="8532439" y="4293096"/>
            <a:ext cx="579191"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7020272" y="764704"/>
            <a:ext cx="194421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81738"/>
            <a:ext cx="407194"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3181999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8BE082D-1522-4ACA-97C3-A637329E0A9F}"/>
              </a:ext>
            </a:extLst>
          </p:cNvPr>
          <p:cNvSpPr txBox="1"/>
          <p:nvPr/>
        </p:nvSpPr>
        <p:spPr>
          <a:xfrm>
            <a:off x="0" y="145981"/>
            <a:ext cx="9180512"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4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sz="2000" dirty="0"/>
              <a:t>FAYDALI OLACAK BİLGİLER</a:t>
            </a:r>
          </a:p>
        </p:txBody>
      </p:sp>
      <p:pic>
        <p:nvPicPr>
          <p:cNvPr id="5" name="Resim 10">
            <a:extLst>
              <a:ext uri="{FF2B5EF4-FFF2-40B4-BE49-F238E27FC236}">
                <a16:creationId xmlns:a16="http://schemas.microsoft.com/office/drawing/2014/main" id="{D6534F31-ACC7-4F66-9AEE-93C9201036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81738"/>
            <a:ext cx="407194"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a:extLst>
              <a:ext uri="{FF2B5EF4-FFF2-40B4-BE49-F238E27FC236}">
                <a16:creationId xmlns:a16="http://schemas.microsoft.com/office/drawing/2014/main" id="{03D146BA-2000-4C5E-8A21-88B302D4C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
        <p:nvSpPr>
          <p:cNvPr id="7" name="object 2">
            <a:extLst>
              <a:ext uri="{FF2B5EF4-FFF2-40B4-BE49-F238E27FC236}">
                <a16:creationId xmlns:a16="http://schemas.microsoft.com/office/drawing/2014/main" id="{D1FF2763-B2D1-4F5A-BCF0-179DA9AA55AD}"/>
              </a:ext>
            </a:extLst>
          </p:cNvPr>
          <p:cNvSpPr txBox="1"/>
          <p:nvPr/>
        </p:nvSpPr>
        <p:spPr>
          <a:xfrm>
            <a:off x="756285" y="1052736"/>
            <a:ext cx="7631430" cy="2980944"/>
          </a:xfrm>
          <a:prstGeom prst="rect">
            <a:avLst/>
          </a:prstGeom>
        </p:spPr>
        <p:style>
          <a:lnRef idx="0">
            <a:schemeClr val="accent1"/>
          </a:lnRef>
          <a:fillRef idx="1001">
            <a:schemeClr val="dk2"/>
          </a:fillRef>
          <a:effectRef idx="3">
            <a:schemeClr val="accent1"/>
          </a:effectRef>
          <a:fontRef idx="minor">
            <a:schemeClr val="lt1"/>
          </a:fontRef>
        </p:style>
        <p:txBody>
          <a:bodyPr lIns="0" tIns="43815" rIns="0" bIns="0">
            <a:spAutoFit/>
          </a:bodyPr>
          <a:lstStyle>
            <a:lvl1pPr marL="241300" indent="-228600">
              <a:tabLst>
                <a:tab pos="239713" algn="l"/>
                <a:tab pos="241300" algn="l"/>
              </a:tabLst>
              <a:defRPr>
                <a:solidFill>
                  <a:schemeClr val="tx1"/>
                </a:solidFill>
                <a:latin typeface="Calibri" panose="020F0502020204030204" pitchFamily="34" charset="0"/>
              </a:defRPr>
            </a:lvl1pPr>
            <a:lvl2pPr marL="742950" indent="-285750">
              <a:tabLst>
                <a:tab pos="239713" algn="l"/>
                <a:tab pos="241300" algn="l"/>
              </a:tabLst>
              <a:defRPr>
                <a:solidFill>
                  <a:schemeClr val="tx1"/>
                </a:solidFill>
                <a:latin typeface="Calibri" panose="020F0502020204030204" pitchFamily="34" charset="0"/>
              </a:defRPr>
            </a:lvl2pPr>
            <a:lvl3pPr marL="1143000" indent="-228600">
              <a:tabLst>
                <a:tab pos="239713" algn="l"/>
                <a:tab pos="241300" algn="l"/>
              </a:tabLst>
              <a:defRPr>
                <a:solidFill>
                  <a:schemeClr val="tx1"/>
                </a:solidFill>
                <a:latin typeface="Calibri" panose="020F0502020204030204" pitchFamily="34" charset="0"/>
              </a:defRPr>
            </a:lvl3pPr>
            <a:lvl4pPr marL="1600200" indent="-228600">
              <a:tabLst>
                <a:tab pos="239713" algn="l"/>
                <a:tab pos="241300" algn="l"/>
              </a:tabLst>
              <a:defRPr>
                <a:solidFill>
                  <a:schemeClr val="tx1"/>
                </a:solidFill>
                <a:latin typeface="Calibri" panose="020F0502020204030204" pitchFamily="34" charset="0"/>
              </a:defRPr>
            </a:lvl4pPr>
            <a:lvl5pPr marL="2057400" indent="-228600">
              <a:tabLst>
                <a:tab pos="239713" algn="l"/>
                <a:tab pos="241300" algn="l"/>
              </a:tabLst>
              <a:defRPr>
                <a:solidFill>
                  <a:schemeClr val="tx1"/>
                </a:solidFill>
                <a:latin typeface="Calibri" panose="020F0502020204030204" pitchFamily="34" charset="0"/>
              </a:defRPr>
            </a:lvl5pPr>
            <a:lvl6pPr marL="2514600" indent="-228600" fontAlgn="base">
              <a:spcBef>
                <a:spcPct val="0"/>
              </a:spcBef>
              <a:spcAft>
                <a:spcPct val="0"/>
              </a:spcAft>
              <a:tabLst>
                <a:tab pos="239713" algn="l"/>
                <a:tab pos="241300" algn="l"/>
              </a:tabLst>
              <a:defRPr>
                <a:solidFill>
                  <a:schemeClr val="tx1"/>
                </a:solidFill>
                <a:latin typeface="Calibri" panose="020F0502020204030204" pitchFamily="34" charset="0"/>
              </a:defRPr>
            </a:lvl6pPr>
            <a:lvl7pPr marL="2971800" indent="-228600" fontAlgn="base">
              <a:spcBef>
                <a:spcPct val="0"/>
              </a:spcBef>
              <a:spcAft>
                <a:spcPct val="0"/>
              </a:spcAft>
              <a:tabLst>
                <a:tab pos="239713" algn="l"/>
                <a:tab pos="241300" algn="l"/>
              </a:tabLst>
              <a:defRPr>
                <a:solidFill>
                  <a:schemeClr val="tx1"/>
                </a:solidFill>
                <a:latin typeface="Calibri" panose="020F0502020204030204" pitchFamily="34" charset="0"/>
              </a:defRPr>
            </a:lvl7pPr>
            <a:lvl8pPr marL="3429000" indent="-228600" fontAlgn="base">
              <a:spcBef>
                <a:spcPct val="0"/>
              </a:spcBef>
              <a:spcAft>
                <a:spcPct val="0"/>
              </a:spcAft>
              <a:tabLst>
                <a:tab pos="239713" algn="l"/>
                <a:tab pos="241300" algn="l"/>
              </a:tabLst>
              <a:defRPr>
                <a:solidFill>
                  <a:schemeClr val="tx1"/>
                </a:solidFill>
                <a:latin typeface="Calibri" panose="020F0502020204030204" pitchFamily="34" charset="0"/>
              </a:defRPr>
            </a:lvl8pPr>
            <a:lvl9pPr marL="3886200" indent="-228600" fontAlgn="base">
              <a:spcBef>
                <a:spcPct val="0"/>
              </a:spcBef>
              <a:spcAft>
                <a:spcPct val="0"/>
              </a:spcAft>
              <a:tabLst>
                <a:tab pos="239713" algn="l"/>
                <a:tab pos="241300" algn="l"/>
              </a:tabLst>
              <a:defRPr>
                <a:solidFill>
                  <a:schemeClr val="tx1"/>
                </a:solidFill>
                <a:latin typeface="Calibri" panose="020F0502020204030204" pitchFamily="34" charset="0"/>
              </a:defRPr>
            </a:lvl9pPr>
          </a:lstStyle>
          <a:p>
            <a:pPr marL="298450" indent="-285750" eaLnBrk="1" hangingPunct="1">
              <a:lnSpc>
                <a:spcPts val="1938"/>
              </a:lnSpc>
              <a:spcBef>
                <a:spcPts val="350"/>
              </a:spcBef>
              <a:buFont typeface="Wingdings" panose="05000000000000000000" pitchFamily="2" charset="2"/>
              <a:buChar char="ü"/>
              <a:defRPr/>
            </a:pPr>
            <a:r>
              <a:rPr lang="tr-TR" altLang="tr-TR" sz="1600" dirty="0">
                <a:solidFill>
                  <a:schemeClr val="bg1"/>
                </a:solidFill>
                <a:latin typeface="Times New Roman" panose="02020603050405020304" pitchFamily="18" charset="0"/>
                <a:cs typeface="Times New Roman" panose="02020603050405020304" pitchFamily="18" charset="0"/>
              </a:rPr>
              <a:t>Kişisel elektronik cihazlarınızın teknik olarak donma/geç yanıt verme gibi durumların yaşanmaması veya en aza indirgenebilmesi için cihazlarınızdaki gereksiz evraklarınızı düzenli olarak temizlenmesi fayda sağlayacaktır.</a:t>
            </a:r>
          </a:p>
          <a:p>
            <a:pPr marL="298450" indent="-285750" eaLnBrk="1" hangingPunct="1">
              <a:lnSpc>
                <a:spcPts val="1938"/>
              </a:lnSpc>
              <a:spcBef>
                <a:spcPts val="350"/>
              </a:spcBef>
              <a:buFont typeface="Wingdings" panose="05000000000000000000" pitchFamily="2" charset="2"/>
              <a:buChar char="ü"/>
              <a:defRPr/>
            </a:pPr>
            <a:r>
              <a:rPr lang="tr-TR" altLang="tr-TR" sz="1600" dirty="0">
                <a:solidFill>
                  <a:schemeClr val="bg1"/>
                </a:solidFill>
                <a:latin typeface="Times New Roman" panose="02020603050405020304" pitchFamily="18" charset="0"/>
                <a:cs typeface="Times New Roman" panose="02020603050405020304" pitchFamily="18" charset="0"/>
              </a:rPr>
              <a:t>Bilgisayarlarınızın özelliğine göre </a:t>
            </a:r>
            <a:r>
              <a:rPr lang="tr-TR" altLang="tr-TR" sz="1600" dirty="0" err="1">
                <a:solidFill>
                  <a:schemeClr val="bg1"/>
                </a:solidFill>
                <a:latin typeface="Times New Roman" panose="02020603050405020304" pitchFamily="18" charset="0"/>
                <a:cs typeface="Times New Roman" panose="02020603050405020304" pitchFamily="18" charset="0"/>
              </a:rPr>
              <a:t>Adobe</a:t>
            </a:r>
            <a:r>
              <a:rPr lang="tr-TR" altLang="tr-TR" sz="1600" dirty="0">
                <a:solidFill>
                  <a:schemeClr val="bg1"/>
                </a:solidFill>
                <a:latin typeface="Times New Roman" panose="02020603050405020304" pitchFamily="18" charset="0"/>
                <a:cs typeface="Times New Roman" panose="02020603050405020304" pitchFamily="18" charset="0"/>
              </a:rPr>
              <a:t> Connect uygulamasını aşağıdaki linke tıklayarak indirebilirsiniz.</a:t>
            </a:r>
          </a:p>
          <a:p>
            <a:pPr marL="298450" indent="-285750">
              <a:lnSpc>
                <a:spcPts val="1938"/>
              </a:lnSpc>
              <a:spcBef>
                <a:spcPts val="350"/>
              </a:spcBef>
              <a:buFont typeface="Wingdings" panose="05000000000000000000" pitchFamily="2" charset="2"/>
              <a:buChar char="ü"/>
              <a:defRPr/>
            </a:pPr>
            <a:r>
              <a:rPr lang="tr-T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https://helpx.adobe.com/adobe-connect/connect-downloads-updates.html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0" eaLnBrk="1" hangingPunct="1">
              <a:lnSpc>
                <a:spcPts val="1938"/>
              </a:lnSpc>
              <a:spcBef>
                <a:spcPts val="350"/>
              </a:spcBef>
              <a:defRPr/>
            </a:pPr>
            <a:r>
              <a:rPr lang="tr-TR" altLang="tr-TR" sz="1600" dirty="0">
                <a:solidFill>
                  <a:schemeClr val="bg1"/>
                </a:solidFill>
                <a:latin typeface="Times New Roman" panose="02020603050405020304" pitchFamily="18" charset="0"/>
                <a:cs typeface="Times New Roman" panose="02020603050405020304" pitchFamily="18" charset="0"/>
              </a:rPr>
              <a:t>İnternet bağlantınızda ki bir problem durumunda;</a:t>
            </a:r>
          </a:p>
          <a:p>
            <a:pPr marL="298450" indent="-285750" eaLnBrk="1" hangingPunct="1">
              <a:lnSpc>
                <a:spcPts val="1938"/>
              </a:lnSpc>
              <a:spcBef>
                <a:spcPts val="350"/>
              </a:spcBef>
              <a:buFont typeface="Wingdings" panose="05000000000000000000" pitchFamily="2" charset="2"/>
              <a:buChar char="ü"/>
              <a:defRPr/>
            </a:pPr>
            <a:r>
              <a:rPr lang="tr-TR" altLang="tr-TR" sz="1600" dirty="0">
                <a:solidFill>
                  <a:schemeClr val="bg1"/>
                </a:solidFill>
                <a:latin typeface="Times New Roman" panose="02020603050405020304" pitchFamily="18" charset="0"/>
                <a:cs typeface="Times New Roman" panose="02020603050405020304" pitchFamily="18" charset="0"/>
              </a:rPr>
              <a:t>Şebekeden kaynaklı bir sorun ise bulunan ortamdaki internete </a:t>
            </a:r>
            <a:r>
              <a:rPr lang="tr-TR" altLang="tr-TR" sz="1600" dirty="0" err="1">
                <a:solidFill>
                  <a:schemeClr val="bg1"/>
                </a:solidFill>
                <a:latin typeface="Times New Roman" panose="02020603050405020304" pitchFamily="18" charset="0"/>
                <a:cs typeface="Times New Roman" panose="02020603050405020304" pitchFamily="18" charset="0"/>
              </a:rPr>
              <a:t>wifi</a:t>
            </a:r>
            <a:r>
              <a:rPr lang="tr-TR" altLang="tr-TR" sz="1600" dirty="0">
                <a:solidFill>
                  <a:schemeClr val="bg1"/>
                </a:solidFill>
                <a:latin typeface="Times New Roman" panose="02020603050405020304" pitchFamily="18" charset="0"/>
                <a:cs typeface="Times New Roman" panose="02020603050405020304" pitchFamily="18" charset="0"/>
              </a:rPr>
              <a:t> ile bağlanarak giriş sağlayabilirsiniz.</a:t>
            </a:r>
          </a:p>
          <a:p>
            <a:pPr marL="298450" indent="-285750" eaLnBrk="1" hangingPunct="1">
              <a:lnSpc>
                <a:spcPts val="1938"/>
              </a:lnSpc>
              <a:spcBef>
                <a:spcPts val="350"/>
              </a:spcBef>
              <a:buFont typeface="Wingdings" panose="05000000000000000000" pitchFamily="2" charset="2"/>
              <a:buChar char="ü"/>
              <a:defRPr/>
            </a:pPr>
            <a:r>
              <a:rPr lang="tr-TR" altLang="tr-TR" sz="1600" dirty="0">
                <a:solidFill>
                  <a:schemeClr val="bg1"/>
                </a:solidFill>
                <a:latin typeface="Times New Roman" panose="02020603050405020304" pitchFamily="18" charset="0"/>
                <a:cs typeface="Times New Roman" panose="02020603050405020304" pitchFamily="18" charset="0"/>
              </a:rPr>
              <a:t>Ev internetinizi </a:t>
            </a:r>
            <a:r>
              <a:rPr lang="tr-TR" altLang="tr-TR" sz="1600" dirty="0" err="1">
                <a:solidFill>
                  <a:schemeClr val="bg1"/>
                </a:solidFill>
                <a:latin typeface="Times New Roman" panose="02020603050405020304" pitchFamily="18" charset="0"/>
                <a:cs typeface="Times New Roman" panose="02020603050405020304" pitchFamily="18" charset="0"/>
              </a:rPr>
              <a:t>wifi</a:t>
            </a:r>
            <a:r>
              <a:rPr lang="tr-TR" altLang="tr-TR" sz="1600" dirty="0">
                <a:solidFill>
                  <a:schemeClr val="bg1"/>
                </a:solidFill>
                <a:latin typeface="Times New Roman" panose="02020603050405020304" pitchFamily="18" charset="0"/>
                <a:cs typeface="Times New Roman" panose="02020603050405020304" pitchFamily="18" charset="0"/>
              </a:rPr>
              <a:t> özelliğiyle kullanırken sorun yaşıyorsanız kablolu bağlantı ile internet hızını arttırabilirsiniz.</a:t>
            </a:r>
          </a:p>
        </p:txBody>
      </p:sp>
    </p:spTree>
    <p:extLst>
      <p:ext uri="{BB962C8B-B14F-4D97-AF65-F5344CB8AC3E}">
        <p14:creationId xmlns:p14="http://schemas.microsoft.com/office/powerpoint/2010/main" val="347049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ÖĞRENME YÖNETİM SİSTEMİNE GİRİŞ</a:t>
            </a:r>
          </a:p>
        </p:txBody>
      </p:sp>
      <p:pic>
        <p:nvPicPr>
          <p:cNvPr id="4" name="Resim 3"/>
          <p:cNvPicPr>
            <a:picLocks noChangeAspect="1"/>
          </p:cNvPicPr>
          <p:nvPr/>
        </p:nvPicPr>
        <p:blipFill rotWithShape="1">
          <a:blip r:embed="rId4">
            <a:extLst>
              <a:ext uri="{28A0092B-C50C-407E-A947-70E740481C1C}">
                <a14:useLocalDpi xmlns:a14="http://schemas.microsoft.com/office/drawing/2010/main" val="0"/>
              </a:ext>
            </a:extLst>
          </a:blip>
          <a:srcRect l="64909"/>
          <a:stretch/>
        </p:blipFill>
        <p:spPr>
          <a:xfrm>
            <a:off x="1043608" y="773849"/>
            <a:ext cx="3067856" cy="5073220"/>
          </a:xfrm>
          <a:prstGeom prst="rect">
            <a:avLst/>
          </a:prstGeom>
          <a:ln>
            <a:noFill/>
          </a:ln>
          <a:effectLst>
            <a:outerShdw blurRad="292100" dist="139700" dir="2700000" algn="tl" rotWithShape="0">
              <a:srgbClr val="333333">
                <a:alpha val="65000"/>
              </a:srgbClr>
            </a:outerShdw>
          </a:effectLst>
        </p:spPr>
      </p:pic>
      <p:grpSp>
        <p:nvGrpSpPr>
          <p:cNvPr id="2" name="Grup 1"/>
          <p:cNvGrpSpPr/>
          <p:nvPr/>
        </p:nvGrpSpPr>
        <p:grpSpPr>
          <a:xfrm>
            <a:off x="5076056" y="1418767"/>
            <a:ext cx="3315369" cy="3783383"/>
            <a:chOff x="521391" y="1110342"/>
            <a:chExt cx="3315369" cy="3783383"/>
          </a:xfrm>
        </p:grpSpPr>
        <p:sp>
          <p:nvSpPr>
            <p:cNvPr id="7" name="Metin kutusu 6"/>
            <p:cNvSpPr txBox="1"/>
            <p:nvPr/>
          </p:nvSpPr>
          <p:spPr>
            <a:xfrm>
              <a:off x="524392" y="1110342"/>
              <a:ext cx="3312368" cy="1077218"/>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Öğrenme Yönetim Sistemine </a:t>
              </a:r>
              <a:r>
                <a:rPr lang="tr-TR" sz="1600" b="1" i="1" dirty="0">
                  <a:solidFill>
                    <a:srgbClr val="92D050"/>
                  </a:solidFill>
                  <a:latin typeface="Times New Roman" panose="02020603050405020304" pitchFamily="18" charset="0"/>
                  <a:cs typeface="Times New Roman" panose="02020603050405020304" pitchFamily="18" charset="0"/>
                </a:rPr>
                <a:t>https://uzem.arel.edu.tr/ </a:t>
              </a:r>
              <a:r>
                <a:rPr lang="tr-TR" sz="1600" dirty="0">
                  <a:latin typeface="Times New Roman" panose="02020603050405020304" pitchFamily="18" charset="0"/>
                  <a:cs typeface="Times New Roman" panose="02020603050405020304" pitchFamily="18" charset="0"/>
                </a:rPr>
                <a:t>adresinden Öğrenci Bilgi Sisteminde ki(OBS) bilgilerinizle giriş yapabilirsiniz.</a:t>
              </a:r>
            </a:p>
          </p:txBody>
        </p:sp>
        <p:sp>
          <p:nvSpPr>
            <p:cNvPr id="12" name="Metin kutusu 11"/>
            <p:cNvSpPr txBox="1"/>
            <p:nvPr/>
          </p:nvSpPr>
          <p:spPr>
            <a:xfrm>
              <a:off x="524392" y="2500523"/>
              <a:ext cx="3312368" cy="338554"/>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Kullanıcı adı:  </a:t>
              </a:r>
              <a:r>
                <a:rPr lang="tr-TR" sz="1600" dirty="0">
                  <a:solidFill>
                    <a:srgbClr val="92D050"/>
                  </a:solidFill>
                  <a:latin typeface="Times New Roman" panose="02020603050405020304" pitchFamily="18" charset="0"/>
                  <a:cs typeface="Times New Roman" panose="02020603050405020304" pitchFamily="18" charset="0"/>
                </a:rPr>
                <a:t>OBS Kullanıcı adı</a:t>
              </a:r>
            </a:p>
          </p:txBody>
        </p:sp>
        <p:sp>
          <p:nvSpPr>
            <p:cNvPr id="13" name="Metin kutusu 12"/>
            <p:cNvSpPr txBox="1"/>
            <p:nvPr/>
          </p:nvSpPr>
          <p:spPr>
            <a:xfrm>
              <a:off x="524392" y="3152041"/>
              <a:ext cx="3312368" cy="338554"/>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Şifre: </a:t>
              </a:r>
              <a:r>
                <a:rPr lang="tr-TR" sz="1600" dirty="0">
                  <a:solidFill>
                    <a:srgbClr val="92D050"/>
                  </a:solidFill>
                  <a:latin typeface="Times New Roman" panose="02020603050405020304" pitchFamily="18" charset="0"/>
                  <a:cs typeface="Times New Roman" panose="02020603050405020304" pitchFamily="18" charset="0"/>
                </a:rPr>
                <a:t>OBS Şifresi</a:t>
              </a:r>
            </a:p>
          </p:txBody>
        </p:sp>
        <p:sp>
          <p:nvSpPr>
            <p:cNvPr id="14" name="Metin kutusu 13"/>
            <p:cNvSpPr txBox="1"/>
            <p:nvPr/>
          </p:nvSpPr>
          <p:spPr>
            <a:xfrm>
              <a:off x="521391" y="3816507"/>
              <a:ext cx="3312368" cy="1077218"/>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b="1" i="1" u="sng" dirty="0">
                  <a:solidFill>
                    <a:schemeClr val="bg1"/>
                  </a:solidFill>
                  <a:latin typeface="Times New Roman" panose="02020603050405020304" pitchFamily="18" charset="0"/>
                  <a:cs typeface="Times New Roman" panose="02020603050405020304" pitchFamily="18" charset="0"/>
                </a:rPr>
                <a:t>Not: </a:t>
              </a:r>
              <a:r>
                <a:rPr lang="tr-TR" sz="1600" dirty="0">
                  <a:solidFill>
                    <a:schemeClr val="bg1"/>
                  </a:solidFill>
                  <a:latin typeface="Times New Roman" panose="02020603050405020304" pitchFamily="18" charset="0"/>
                  <a:cs typeface="Times New Roman" panose="02020603050405020304" pitchFamily="18" charset="0"/>
                </a:rPr>
                <a:t>Oturum açma ile ilgili sorun yaşanıyorsa </a:t>
              </a:r>
              <a:r>
                <a:rPr lang="tr-TR" sz="1600" b="1" dirty="0">
                  <a:solidFill>
                    <a:srgbClr val="92D050"/>
                  </a:solidFill>
                  <a:latin typeface="Times New Roman" panose="02020603050405020304" pitchFamily="18" charset="0"/>
                  <a:cs typeface="Times New Roman" panose="02020603050405020304" pitchFamily="18" charset="0"/>
                </a:rPr>
                <a:t>areluzem@arel.edu.tr</a:t>
              </a:r>
              <a:r>
                <a:rPr lang="tr-TR" sz="1600" b="1" dirty="0">
                  <a:solidFill>
                    <a:schemeClr val="bg1"/>
                  </a:solidFill>
                  <a:latin typeface="Times New Roman" panose="02020603050405020304" pitchFamily="18" charset="0"/>
                  <a:cs typeface="Times New Roman" panose="02020603050405020304" pitchFamily="18" charset="0"/>
                </a:rPr>
                <a:t> </a:t>
              </a:r>
              <a:r>
                <a:rPr lang="tr-TR" sz="1600" dirty="0">
                  <a:solidFill>
                    <a:schemeClr val="bg1"/>
                  </a:solidFill>
                  <a:latin typeface="Times New Roman" panose="02020603050405020304" pitchFamily="18" charset="0"/>
                  <a:cs typeface="Times New Roman" panose="02020603050405020304" pitchFamily="18" charset="0"/>
                </a:rPr>
                <a:t>adresine eposta iletisi göndererek destek alabilirsiniz. </a:t>
              </a:r>
            </a:p>
          </p:txBody>
        </p:sp>
      </p:grpSp>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792215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124744"/>
            <a:ext cx="9144000" cy="769441"/>
          </a:xfrm>
          <a:prstGeom prst="rect">
            <a:avLst/>
          </a:prstGeom>
          <a:ln>
            <a:solidFill>
              <a:schemeClr val="bg1"/>
            </a:solidFill>
          </a:ln>
        </p:spPr>
        <p:style>
          <a:lnRef idx="0">
            <a:scrgbClr r="0" g="0" b="0"/>
          </a:lnRef>
          <a:fillRef idx="1001">
            <a:schemeClr val="dk2"/>
          </a:fillRef>
          <a:effectRef idx="0">
            <a:scrgbClr r="0" g="0" b="0"/>
          </a:effectRef>
          <a:fontRef idx="minor">
            <a:schemeClr val="lt1"/>
          </a:fontRef>
        </p:style>
        <p:txBody>
          <a:bodyPr wrap="square">
            <a:spAutoFit/>
          </a:bodyPr>
          <a:lstStyle/>
          <a:p>
            <a:pPr algn="ctr" eaLnBrk="1" fontAlgn="auto" hangingPunct="1">
              <a:spcBef>
                <a:spcPts val="0"/>
              </a:spcBef>
              <a:spcAft>
                <a:spcPts val="0"/>
              </a:spcAft>
              <a:defRPr/>
            </a:pPr>
            <a:r>
              <a:rPr lang="tr-TR" sz="4400" dirty="0">
                <a:solidFill>
                  <a:schemeClr val="bg1"/>
                </a:solidFill>
                <a:latin typeface="Times New Roman" panose="02020603050405020304" pitchFamily="18" charset="0"/>
                <a:cs typeface="Times New Roman" panose="02020603050405020304" pitchFamily="18" charset="0"/>
              </a:rPr>
              <a:t>BAŞARILI BİR DÖNEM DİLERİZ.</a:t>
            </a:r>
            <a:endParaRPr lang="tr-TR" sz="4400" b="1" dirty="0">
              <a:ln w="12700">
                <a:solidFill>
                  <a:schemeClr val="accent5"/>
                </a:solidFill>
                <a:prstDash val="solid"/>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0531"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6050"/>
            <a:ext cx="9220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6"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81738"/>
            <a:ext cx="407194"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
        <p:nvSpPr>
          <p:cNvPr id="12" name="Dikdörtgen 11"/>
          <p:cNvSpPr/>
          <p:nvPr/>
        </p:nvSpPr>
        <p:spPr>
          <a:xfrm>
            <a:off x="251520" y="2132856"/>
            <a:ext cx="8640960" cy="3170099"/>
          </a:xfrm>
          <a:prstGeom prst="rect">
            <a:avLst/>
          </a:prstGeom>
          <a:ln>
            <a:solidFill>
              <a:schemeClr val="bg1"/>
            </a:solidFill>
          </a:ln>
        </p:spPr>
        <p:style>
          <a:lnRef idx="0">
            <a:scrgbClr r="0" g="0" b="0"/>
          </a:lnRef>
          <a:fillRef idx="1001">
            <a:schemeClr val="dk2"/>
          </a:fillRef>
          <a:effectRef idx="0">
            <a:scrgbClr r="0" g="0" b="0"/>
          </a:effectRef>
          <a:fontRef idx="minor">
            <a:schemeClr val="lt1"/>
          </a:fontRef>
        </p:style>
        <p:txBody>
          <a:bodyPr wrap="square">
            <a:spAutoFit/>
          </a:bodyPr>
          <a:lstStyle/>
          <a:p>
            <a:pPr algn="ctr" eaLnBrk="1" fontAlgn="auto" hangingPunct="1">
              <a:spcBef>
                <a:spcPts val="0"/>
              </a:spcBef>
              <a:spcAft>
                <a:spcPts val="0"/>
              </a:spcAft>
              <a:defRPr/>
            </a:pPr>
            <a:r>
              <a:rPr lang="tr-TR" sz="2000" dirty="0">
                <a:solidFill>
                  <a:schemeClr val="bg1"/>
                </a:solidFill>
                <a:latin typeface="Times New Roman" panose="02020603050405020304" pitchFamily="18" charset="0"/>
                <a:cs typeface="Times New Roman" panose="02020603050405020304" pitchFamily="18" charset="0"/>
              </a:rPr>
              <a:t>UZAKTAN EĞİTİM VE UYGULAMA ARAŞTIRMA MERKEZİ</a:t>
            </a:r>
          </a:p>
          <a:p>
            <a:pPr algn="ctr" eaLnBrk="1" fontAlgn="auto" hangingPunct="1">
              <a:spcBef>
                <a:spcPts val="0"/>
              </a:spcBef>
              <a:spcAft>
                <a:spcPts val="0"/>
              </a:spcAft>
              <a:defRPr/>
            </a:pPr>
            <a:r>
              <a:rPr lang="tr-TR" sz="2000" dirty="0">
                <a:solidFill>
                  <a:schemeClr val="bg1"/>
                </a:solidFill>
                <a:latin typeface="Times New Roman" panose="02020603050405020304" pitchFamily="18" charset="0"/>
                <a:cs typeface="Times New Roman" panose="02020603050405020304" pitchFamily="18" charset="0"/>
              </a:rPr>
              <a:t>Müdür Sema Kılıç</a:t>
            </a:r>
          </a:p>
          <a:p>
            <a:pPr algn="ctr" eaLnBrk="1" fontAlgn="auto" hangingPunct="1">
              <a:spcBef>
                <a:spcPts val="0"/>
              </a:spcBef>
              <a:spcAft>
                <a:spcPts val="0"/>
              </a:spcAft>
              <a:defRPr/>
            </a:pPr>
            <a:r>
              <a:rPr lang="tr-TR" sz="2000" dirty="0">
                <a:solidFill>
                  <a:schemeClr val="bg1"/>
                </a:solidFill>
                <a:latin typeface="Times New Roman" panose="02020603050405020304" pitchFamily="18" charset="0"/>
                <a:cs typeface="Times New Roman" panose="02020603050405020304" pitchFamily="18" charset="0"/>
              </a:rPr>
              <a:t>Müdür Yardımcısı Sinan Yıldız</a:t>
            </a:r>
          </a:p>
          <a:p>
            <a:pPr algn="ctr" eaLnBrk="1" fontAlgn="auto" hangingPunct="1">
              <a:spcBef>
                <a:spcPts val="0"/>
              </a:spcBef>
              <a:spcAft>
                <a:spcPts val="0"/>
              </a:spcAft>
              <a:defRPr/>
            </a:pPr>
            <a:r>
              <a:rPr lang="tr-TR" sz="2000" dirty="0">
                <a:solidFill>
                  <a:schemeClr val="bg1"/>
                </a:solidFill>
                <a:latin typeface="Times New Roman" panose="02020603050405020304" pitchFamily="18" charset="0"/>
                <a:cs typeface="Times New Roman" panose="02020603050405020304" pitchFamily="18" charset="0"/>
              </a:rPr>
              <a:t>Eğitim Teknolojileri Uzm. Yrd. Alperen Aslan</a:t>
            </a:r>
          </a:p>
          <a:p>
            <a:pPr algn="ctr" eaLnBrk="1" fontAlgn="auto" hangingPunct="1">
              <a:spcBef>
                <a:spcPts val="0"/>
              </a:spcBef>
              <a:spcAft>
                <a:spcPts val="0"/>
              </a:spcAft>
              <a:defRPr/>
            </a:pPr>
            <a:r>
              <a:rPr lang="tr-TR" sz="2000" dirty="0">
                <a:solidFill>
                  <a:schemeClr val="bg1"/>
                </a:solidFill>
                <a:latin typeface="Times New Roman" panose="02020603050405020304" pitchFamily="18" charset="0"/>
                <a:cs typeface="Times New Roman" panose="02020603050405020304" pitchFamily="18" charset="0"/>
              </a:rPr>
              <a:t>Eğitim Teknolojileri Uzm. Yrd. Rahman Yıldırım</a:t>
            </a:r>
          </a:p>
          <a:p>
            <a:pPr algn="ctr">
              <a:defRPr/>
            </a:pPr>
            <a:r>
              <a:rPr lang="tr-TR" sz="2000" dirty="0">
                <a:solidFill>
                  <a:schemeClr val="bg1"/>
                </a:solidFill>
                <a:latin typeface="Times New Roman" panose="02020603050405020304" pitchFamily="18" charset="0"/>
                <a:cs typeface="Times New Roman" panose="02020603050405020304" pitchFamily="18" charset="0"/>
              </a:rPr>
              <a:t>Eğitim Teknolojileri Uzm. Yrd. Özcan Çiftçi</a:t>
            </a:r>
          </a:p>
          <a:p>
            <a:pPr algn="ctr">
              <a:defRPr/>
            </a:pPr>
            <a:r>
              <a:rPr lang="tr-TR" sz="2000" dirty="0">
                <a:solidFill>
                  <a:schemeClr val="bg1"/>
                </a:solidFill>
                <a:latin typeface="Times New Roman" panose="02020603050405020304" pitchFamily="18" charset="0"/>
                <a:cs typeface="Times New Roman" panose="02020603050405020304" pitchFamily="18" charset="0"/>
              </a:rPr>
              <a:t>Eğitim Teknolojileri Uzm. Yrd. Selim Öznur</a:t>
            </a:r>
          </a:p>
          <a:p>
            <a:pPr algn="ctr">
              <a:defRPr/>
            </a:pPr>
            <a:r>
              <a:rPr lang="tr-TR" sz="2000" dirty="0">
                <a:solidFill>
                  <a:schemeClr val="bg1"/>
                </a:solidFill>
                <a:latin typeface="Times New Roman" panose="02020603050405020304" pitchFamily="18" charset="0"/>
                <a:cs typeface="Times New Roman" panose="02020603050405020304" pitchFamily="18" charset="0"/>
              </a:rPr>
              <a:t>Eğitim Teknolojileri Uzm. Yrd. Alihan İmancı</a:t>
            </a:r>
          </a:p>
          <a:p>
            <a:pPr algn="ctr">
              <a:defRPr/>
            </a:pPr>
            <a:endParaRPr lang="tr-TR" sz="2000" dirty="0">
              <a:solidFill>
                <a:schemeClr val="bg1"/>
              </a:solidFill>
              <a:latin typeface="Times New Roman" panose="02020603050405020304" pitchFamily="18" charset="0"/>
              <a:cs typeface="Times New Roman" panose="02020603050405020304" pitchFamily="18" charset="0"/>
            </a:endParaRPr>
          </a:p>
          <a:p>
            <a:pPr algn="ctr">
              <a:defRPr/>
            </a:pPr>
            <a:r>
              <a:rPr lang="tr-TR" sz="2000" dirty="0">
                <a:solidFill>
                  <a:schemeClr val="bg1"/>
                </a:solidFill>
                <a:latin typeface="Times New Roman" panose="02020603050405020304" pitchFamily="18" charset="0"/>
                <a:cs typeface="Times New Roman" panose="02020603050405020304" pitchFamily="18" charset="0"/>
              </a:rPr>
              <a:t>Destek için; areluzem@arel.edu.tr</a:t>
            </a:r>
          </a:p>
        </p:txBody>
      </p:sp>
    </p:spTree>
    <p:extLst>
      <p:ext uri="{BB962C8B-B14F-4D97-AF65-F5344CB8AC3E}">
        <p14:creationId xmlns:p14="http://schemas.microsoft.com/office/powerpoint/2010/main" val="184560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ÖĞRENME YÖNETİM SİSTEMİ ARAYÜZÜ</a:t>
            </a:r>
          </a:p>
        </p:txBody>
      </p:sp>
      <p:sp>
        <p:nvSpPr>
          <p:cNvPr id="7" name="Metin kutusu 6"/>
          <p:cNvSpPr txBox="1"/>
          <p:nvPr/>
        </p:nvSpPr>
        <p:spPr>
          <a:xfrm>
            <a:off x="0" y="4725144"/>
            <a:ext cx="9143999" cy="1077218"/>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Sisteme giriş yaptığınızda yukarıdaki gibi bir ekran karşınıza gelecektir. Bir öğrenci olarak sisteme giriş yaptığınızda resimde gördüğünüz gibi yardımcı menüler, duyurular, etkinlik takvimi, profil bilgileri, aktif dönem içerisinde almakta olduğunuz dersler, alacağınız ve daha önceden almış olduğunuz dersler görüntülenecektir. </a:t>
            </a:r>
          </a:p>
        </p:txBody>
      </p:sp>
      <p:grpSp>
        <p:nvGrpSpPr>
          <p:cNvPr id="2" name="Grup 1"/>
          <p:cNvGrpSpPr/>
          <p:nvPr/>
        </p:nvGrpSpPr>
        <p:grpSpPr>
          <a:xfrm>
            <a:off x="512071" y="764704"/>
            <a:ext cx="8092377" cy="3878778"/>
            <a:chOff x="299119" y="2060848"/>
            <a:chExt cx="8092377" cy="3878778"/>
          </a:xfrm>
        </p:grpSpPr>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19" y="2060848"/>
              <a:ext cx="8092377" cy="3878778"/>
            </a:xfrm>
            <a:prstGeom prst="rect">
              <a:avLst/>
            </a:prstGeom>
          </p:spPr>
        </p:pic>
        <p:sp>
          <p:nvSpPr>
            <p:cNvPr id="12" name="Metin kutusu 11"/>
            <p:cNvSpPr txBox="1"/>
            <p:nvPr/>
          </p:nvSpPr>
          <p:spPr>
            <a:xfrm>
              <a:off x="4532034" y="3678215"/>
              <a:ext cx="2920285" cy="95410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400" dirty="0">
                  <a:latin typeface="Times New Roman" panose="02020603050405020304" pitchFamily="18" charset="0"/>
                  <a:cs typeface="Times New Roman" panose="02020603050405020304" pitchFamily="18" charset="0"/>
                </a:rPr>
                <a:t>Ders materyalleri ve benzeri ders etkinliklerine erişmek için Derslerim bölmesinde yer alan ilgili derse tıklamanız gerekmektedir. </a:t>
              </a:r>
            </a:p>
          </p:txBody>
        </p:sp>
        <p:cxnSp>
          <p:nvCxnSpPr>
            <p:cNvPr id="4" name="Düz Ok Bağlayıcısı 3"/>
            <p:cNvCxnSpPr/>
            <p:nvPr/>
          </p:nvCxnSpPr>
          <p:spPr>
            <a:xfrm>
              <a:off x="3059832" y="4077072"/>
              <a:ext cx="137122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85472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p:cNvSpPr txBox="1"/>
          <p:nvPr/>
        </p:nvSpPr>
        <p:spPr>
          <a:xfrm>
            <a:off x="0" y="921966"/>
            <a:ext cx="9144000"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UZEM sistemi içerisinde ana sayfa(kontrol paneli) üzerinde görünen dersleri, geçtiğimiz dönem ve bu dönem derslerini birbirinden ayırabilmek için aşağıdaki yöntem uygulanabilir.</a:t>
            </a:r>
          </a:p>
        </p:txBody>
      </p:sp>
      <p:pic>
        <p:nvPicPr>
          <p:cNvPr id="7" name="Resim 6"/>
          <p:cNvPicPr>
            <a:picLocks noChangeAspect="1"/>
          </p:cNvPicPr>
          <p:nvPr/>
        </p:nvPicPr>
        <p:blipFill>
          <a:blip r:embed="rId2"/>
          <a:stretch>
            <a:fillRect/>
          </a:stretch>
        </p:blipFill>
        <p:spPr>
          <a:xfrm>
            <a:off x="604188" y="3505200"/>
            <a:ext cx="7892138" cy="1683966"/>
          </a:xfrm>
          <a:prstGeom prst="rect">
            <a:avLst/>
          </a:prstGeom>
          <a:ln>
            <a:noFill/>
          </a:ln>
          <a:effectLst>
            <a:outerShdw blurRad="292100" dist="139700" dir="2700000" algn="tl" rotWithShape="0">
              <a:srgbClr val="333333">
                <a:alpha val="65000"/>
              </a:srgbClr>
            </a:outerShdw>
          </a:effectLst>
        </p:spPr>
      </p:pic>
      <p:sp>
        <p:nvSpPr>
          <p:cNvPr id="8" name="Dikdörtgen 7"/>
          <p:cNvSpPr/>
          <p:nvPr/>
        </p:nvSpPr>
        <p:spPr>
          <a:xfrm>
            <a:off x="7315200" y="4038600"/>
            <a:ext cx="10668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üz Ok Bağlayıcısı 13"/>
          <p:cNvCxnSpPr/>
          <p:nvPr/>
        </p:nvCxnSpPr>
        <p:spPr>
          <a:xfrm>
            <a:off x="5616698" y="3163581"/>
            <a:ext cx="1584176" cy="898204"/>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0" name="Metin kutusu 19"/>
          <p:cNvSpPr txBox="1"/>
          <p:nvPr/>
        </p:nvSpPr>
        <p:spPr>
          <a:xfrm>
            <a:off x="0" y="2568609"/>
            <a:ext cx="9144000"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ctr"/>
            <a:r>
              <a:rPr lang="tr-TR" sz="1600" dirty="0"/>
              <a:t>Resimdeki sembole tıkladıktan sonra karşımıza gelen seçeneklerden,</a:t>
            </a:r>
          </a:p>
          <a:p>
            <a:pPr algn="ctr"/>
            <a:r>
              <a:rPr lang="tr-TR" sz="1600" dirty="0"/>
              <a:t> </a:t>
            </a:r>
            <a:r>
              <a:rPr lang="tr-TR" sz="1600" dirty="0">
                <a:solidFill>
                  <a:srgbClr val="92D050"/>
                </a:solidFill>
              </a:rPr>
              <a:t>‘’dersi favorilere ekle’’ </a:t>
            </a:r>
            <a:r>
              <a:rPr lang="tr-TR" sz="1600" dirty="0"/>
              <a:t>veya </a:t>
            </a:r>
            <a:r>
              <a:rPr lang="tr-TR" sz="1600" dirty="0">
                <a:solidFill>
                  <a:srgbClr val="92D050"/>
                </a:solidFill>
              </a:rPr>
              <a:t>‘</a:t>
            </a:r>
            <a:r>
              <a:rPr lang="tr-TR" sz="1600" dirty="0">
                <a:solidFill>
                  <a:srgbClr val="92D050"/>
                </a:solidFill>
                <a:latin typeface="Times New Roman" panose="02020603050405020304" pitchFamily="18" charset="0"/>
                <a:cs typeface="Times New Roman" panose="02020603050405020304" pitchFamily="18" charset="0"/>
              </a:rPr>
              <a:t>’görünümden</a:t>
            </a:r>
            <a:r>
              <a:rPr lang="tr-TR" sz="1600" dirty="0">
                <a:solidFill>
                  <a:srgbClr val="92D050"/>
                </a:solidFill>
              </a:rPr>
              <a:t> kaldır’’ </a:t>
            </a:r>
            <a:r>
              <a:rPr lang="tr-TR" sz="1600" dirty="0"/>
              <a:t>seçeneği işaretlenir.</a:t>
            </a:r>
          </a:p>
        </p:txBody>
      </p:sp>
      <p:cxnSp>
        <p:nvCxnSpPr>
          <p:cNvPr id="21" name="Düz Ok Bağlayıcısı 20"/>
          <p:cNvCxnSpPr/>
          <p:nvPr/>
        </p:nvCxnSpPr>
        <p:spPr>
          <a:xfrm flipH="1">
            <a:off x="4415574" y="1553470"/>
            <a:ext cx="4026" cy="96113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8" name="Resi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15" name="Metin kutusu 14"/>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ANASAYFA DERS DÜZENİ</a:t>
            </a:r>
          </a:p>
        </p:txBody>
      </p:sp>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99921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40255" y="1066800"/>
            <a:ext cx="7674459" cy="1077218"/>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ctr"/>
            <a:r>
              <a:rPr lang="tr-TR" sz="1600" dirty="0">
                <a:latin typeface="Times New Roman" panose="02020603050405020304" pitchFamily="18" charset="0"/>
                <a:cs typeface="Times New Roman" panose="02020603050405020304" pitchFamily="18" charset="0"/>
              </a:rPr>
              <a:t> </a:t>
            </a:r>
            <a:r>
              <a:rPr lang="tr-TR" sz="1600" dirty="0">
                <a:solidFill>
                  <a:schemeClr val="bg1"/>
                </a:solidFill>
                <a:latin typeface="Times New Roman" panose="02020603050405020304" pitchFamily="18" charset="0"/>
                <a:cs typeface="Times New Roman" panose="02020603050405020304" pitchFamily="18" charset="0"/>
              </a:rPr>
              <a:t>Bir önceki sayfada, </a:t>
            </a:r>
            <a:r>
              <a:rPr lang="tr-TR" sz="1600" dirty="0">
                <a:solidFill>
                  <a:srgbClr val="92D050"/>
                </a:solidFill>
                <a:latin typeface="Times New Roman" panose="02020603050405020304" pitchFamily="18" charset="0"/>
                <a:cs typeface="Times New Roman" panose="02020603050405020304" pitchFamily="18" charset="0"/>
              </a:rPr>
              <a:t>‘’Dersi favorilere ekle’’ </a:t>
            </a:r>
            <a:r>
              <a:rPr lang="tr-TR" sz="1600" dirty="0">
                <a:solidFill>
                  <a:schemeClr val="bg1"/>
                </a:solidFill>
                <a:latin typeface="Times New Roman" panose="02020603050405020304" pitchFamily="18" charset="0"/>
                <a:cs typeface="Times New Roman" panose="02020603050405020304" pitchFamily="18" charset="0"/>
              </a:rPr>
              <a:t>seçeneğine tıkladıysak sadece favori dersleri görebilmek için aşağıdaki </a:t>
            </a:r>
            <a:r>
              <a:rPr lang="tr-TR" sz="1600" dirty="0">
                <a:solidFill>
                  <a:srgbClr val="92D050"/>
                </a:solidFill>
                <a:latin typeface="Times New Roman" panose="02020603050405020304" pitchFamily="18" charset="0"/>
                <a:cs typeface="Times New Roman" panose="02020603050405020304" pitchFamily="18" charset="0"/>
              </a:rPr>
              <a:t>‘’Yıldızlı’’ </a:t>
            </a:r>
            <a:r>
              <a:rPr lang="tr-TR" sz="1600" dirty="0">
                <a:solidFill>
                  <a:schemeClr val="bg1"/>
                </a:solidFill>
                <a:latin typeface="Times New Roman" panose="02020603050405020304" pitchFamily="18" charset="0"/>
                <a:cs typeface="Times New Roman" panose="02020603050405020304" pitchFamily="18" charset="0"/>
              </a:rPr>
              <a:t>sekmesi işaretlenir. </a:t>
            </a:r>
          </a:p>
          <a:p>
            <a:pPr algn="ctr"/>
            <a:r>
              <a:rPr lang="tr-TR" sz="1600" dirty="0">
                <a:latin typeface="Times New Roman" panose="02020603050405020304" pitchFamily="18" charset="0"/>
                <a:cs typeface="Times New Roman" panose="02020603050405020304" pitchFamily="18" charset="0"/>
              </a:rPr>
              <a:t> </a:t>
            </a:r>
            <a:r>
              <a:rPr lang="tr-TR" sz="1600" dirty="0">
                <a:solidFill>
                  <a:srgbClr val="92D050"/>
                </a:solidFill>
                <a:latin typeface="Times New Roman" panose="02020603050405020304" pitchFamily="18" charset="0"/>
                <a:cs typeface="Times New Roman" panose="02020603050405020304" pitchFamily="18" charset="0"/>
              </a:rPr>
              <a:t>‘’Görünümden kaldır’’ </a:t>
            </a:r>
            <a:r>
              <a:rPr lang="tr-TR" sz="1600" dirty="0">
                <a:latin typeface="Times New Roman" panose="02020603050405020304" pitchFamily="18" charset="0"/>
                <a:cs typeface="Times New Roman" panose="02020603050405020304" pitchFamily="18" charset="0"/>
              </a:rPr>
              <a:t>seçeneğine tıkladıysak derslerimizi görebilmek için</a:t>
            </a:r>
          </a:p>
          <a:p>
            <a:pPr algn="ctr"/>
            <a:r>
              <a:rPr lang="tr-TR" sz="1600" dirty="0">
                <a:latin typeface="Times New Roman" panose="02020603050405020304" pitchFamily="18" charset="0"/>
                <a:cs typeface="Times New Roman" panose="02020603050405020304" pitchFamily="18" charset="0"/>
              </a:rPr>
              <a:t> </a:t>
            </a:r>
            <a:r>
              <a:rPr lang="tr-TR" sz="1600" dirty="0">
                <a:solidFill>
                  <a:srgbClr val="92D050"/>
                </a:solidFill>
                <a:latin typeface="Times New Roman" panose="02020603050405020304" pitchFamily="18" charset="0"/>
                <a:cs typeface="Times New Roman" panose="02020603050405020304" pitchFamily="18" charset="0"/>
              </a:rPr>
              <a:t>‘’Görünümden kaldırıldı’’ </a:t>
            </a:r>
            <a:r>
              <a:rPr lang="tr-TR" sz="1600" dirty="0">
                <a:latin typeface="Times New Roman" panose="02020603050405020304" pitchFamily="18" charset="0"/>
                <a:cs typeface="Times New Roman" panose="02020603050405020304" pitchFamily="18" charset="0"/>
              </a:rPr>
              <a:t>sekmesi işaretlenir.</a:t>
            </a:r>
          </a:p>
        </p:txBody>
      </p:sp>
      <p:grpSp>
        <p:nvGrpSpPr>
          <p:cNvPr id="13" name="Grup 12"/>
          <p:cNvGrpSpPr/>
          <p:nvPr/>
        </p:nvGrpSpPr>
        <p:grpSpPr>
          <a:xfrm>
            <a:off x="432739" y="2601218"/>
            <a:ext cx="8235033" cy="2383181"/>
            <a:chOff x="432739" y="2601218"/>
            <a:chExt cx="8235033" cy="2383181"/>
          </a:xfrm>
        </p:grpSpPr>
        <p:pic>
          <p:nvPicPr>
            <p:cNvPr id="2" name="Resim 1"/>
            <p:cNvPicPr>
              <a:picLocks noChangeAspect="1"/>
            </p:cNvPicPr>
            <p:nvPr/>
          </p:nvPicPr>
          <p:blipFill>
            <a:blip r:embed="rId2"/>
            <a:stretch>
              <a:fillRect/>
            </a:stretch>
          </p:blipFill>
          <p:spPr>
            <a:xfrm>
              <a:off x="432739" y="2601218"/>
              <a:ext cx="8235033" cy="2383181"/>
            </a:xfrm>
            <a:prstGeom prst="rect">
              <a:avLst/>
            </a:prstGeom>
            <a:ln>
              <a:noFill/>
            </a:ln>
            <a:effectLst>
              <a:outerShdw blurRad="292100" dist="139700" dir="2700000" algn="tl" rotWithShape="0">
                <a:srgbClr val="333333">
                  <a:alpha val="65000"/>
                </a:srgbClr>
              </a:outerShdw>
            </a:effectLst>
          </p:spPr>
        </p:pic>
        <p:sp>
          <p:nvSpPr>
            <p:cNvPr id="6" name="Dikdörtgen 5"/>
            <p:cNvSpPr/>
            <p:nvPr/>
          </p:nvSpPr>
          <p:spPr>
            <a:xfrm>
              <a:off x="533400" y="42672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520931" y="4625799"/>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12" name="Metin kutusu 11"/>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ANASAYFA DERS DÜZENİ</a:t>
            </a:r>
          </a:p>
        </p:txBody>
      </p:sp>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309036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64177" y="1600200"/>
            <a:ext cx="7815647" cy="1143000"/>
          </a:xfrm>
          <a:prstGeom prst="rect">
            <a:avLst/>
          </a:prstGeom>
          <a:ln>
            <a:noFill/>
          </a:ln>
          <a:effectLst>
            <a:outerShdw blurRad="292100" dist="139700" dir="2700000" algn="tl" rotWithShape="0">
              <a:srgbClr val="333333">
                <a:alpha val="65000"/>
              </a:srgbClr>
            </a:outerShdw>
          </a:effectLst>
        </p:spPr>
      </p:pic>
      <p:sp>
        <p:nvSpPr>
          <p:cNvPr id="5" name="Metin kutusu 4"/>
          <p:cNvSpPr txBox="1"/>
          <p:nvPr/>
        </p:nvSpPr>
        <p:spPr>
          <a:xfrm>
            <a:off x="3806552" y="1066800"/>
            <a:ext cx="1530896" cy="338554"/>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ctr"/>
            <a:r>
              <a:rPr lang="tr-TR" sz="1600" dirty="0">
                <a:latin typeface="Times New Roman" panose="02020603050405020304" pitchFamily="18" charset="0"/>
                <a:cs typeface="Times New Roman" panose="02020603050405020304" pitchFamily="18" charset="0"/>
              </a:rPr>
              <a:t>Örnek; Yıldızlı</a:t>
            </a:r>
          </a:p>
        </p:txBody>
      </p:sp>
      <p:sp>
        <p:nvSpPr>
          <p:cNvPr id="6" name="Metin kutusu 5"/>
          <p:cNvSpPr txBox="1"/>
          <p:nvPr/>
        </p:nvSpPr>
        <p:spPr>
          <a:xfrm>
            <a:off x="3194484" y="3276600"/>
            <a:ext cx="2755032" cy="338554"/>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ctr"/>
            <a:r>
              <a:rPr lang="tr-TR" sz="1600" dirty="0">
                <a:latin typeface="Times New Roman" panose="02020603050405020304" pitchFamily="18" charset="0"/>
                <a:cs typeface="Times New Roman" panose="02020603050405020304" pitchFamily="18" charset="0"/>
              </a:rPr>
              <a:t>Örnek; Görünümden kaldırıldı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pic>
        <p:nvPicPr>
          <p:cNvPr id="7" name="Resim 6"/>
          <p:cNvPicPr>
            <a:picLocks noChangeAspect="1"/>
          </p:cNvPicPr>
          <p:nvPr/>
        </p:nvPicPr>
        <p:blipFill>
          <a:blip r:embed="rId4"/>
          <a:stretch>
            <a:fillRect/>
          </a:stretch>
        </p:blipFill>
        <p:spPr>
          <a:xfrm>
            <a:off x="656557" y="3886200"/>
            <a:ext cx="7830887" cy="1226244"/>
          </a:xfrm>
          <a:prstGeom prst="rect">
            <a:avLst/>
          </a:prstGeom>
          <a:ln>
            <a:noFill/>
          </a:ln>
          <a:effectLst>
            <a:outerShdw blurRad="292100" dist="139700" dir="2700000" algn="tl" rotWithShape="0">
              <a:srgbClr val="333333">
                <a:alpha val="65000"/>
              </a:srgbClr>
            </a:outerShdw>
          </a:effectLst>
        </p:spPr>
      </p:pic>
      <p:sp>
        <p:nvSpPr>
          <p:cNvPr id="12" name="Metin kutusu 11"/>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ANASAYFA DERS DÜZENİ</a:t>
            </a: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91859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7" name="Metin kutusu 6"/>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solidFill>
                  <a:schemeClr val="tx1"/>
                </a:solidFill>
                <a:latin typeface="+mj-lt"/>
                <a:ea typeface="+mj-ea"/>
                <a:cs typeface="+mj-cs"/>
              </a:defRPr>
            </a:lvl2pPr>
            <a:lvl3pPr>
              <a:defRPr>
                <a:solidFill>
                  <a:schemeClr val="tx1"/>
                </a:solidFill>
                <a:latin typeface="+mj-lt"/>
                <a:ea typeface="+mj-ea"/>
                <a:cs typeface="+mj-cs"/>
              </a:defRPr>
            </a:lvl3pPr>
            <a:lvl4pPr>
              <a:defRPr>
                <a:solidFill>
                  <a:schemeClr val="tx1"/>
                </a:solidFill>
                <a:latin typeface="+mj-lt"/>
                <a:ea typeface="+mj-ea"/>
                <a:cs typeface="+mj-cs"/>
              </a:defRPr>
            </a:lvl4pPr>
            <a:lvl5pPr>
              <a:defRPr>
                <a:solidFill>
                  <a:schemeClr val="tx1"/>
                </a:solidFill>
                <a:latin typeface="+mj-lt"/>
                <a:ea typeface="+mj-ea"/>
                <a:cs typeface="+mj-cs"/>
              </a:defRPr>
            </a:lvl5pPr>
            <a:lvl6pPr>
              <a:defRPr>
                <a:solidFill>
                  <a:schemeClr val="tx1"/>
                </a:solidFill>
                <a:latin typeface="+mj-lt"/>
                <a:ea typeface="+mj-ea"/>
                <a:cs typeface="+mj-cs"/>
              </a:defRPr>
            </a:lvl6pPr>
            <a:lvl7pPr>
              <a:defRPr>
                <a:solidFill>
                  <a:schemeClr val="tx1"/>
                </a:solidFill>
                <a:latin typeface="+mj-lt"/>
                <a:ea typeface="+mj-ea"/>
                <a:cs typeface="+mj-cs"/>
              </a:defRPr>
            </a:lvl7pPr>
            <a:lvl8pPr>
              <a:defRPr>
                <a:solidFill>
                  <a:schemeClr val="tx1"/>
                </a:solidFill>
                <a:latin typeface="+mj-lt"/>
                <a:ea typeface="+mj-ea"/>
                <a:cs typeface="+mj-cs"/>
              </a:defRPr>
            </a:lvl8pPr>
            <a:lvl9pPr>
              <a:defRPr>
                <a:solidFill>
                  <a:schemeClr val="tx1"/>
                </a:solidFill>
                <a:latin typeface="+mj-lt"/>
                <a:ea typeface="+mj-ea"/>
                <a:cs typeface="+mj-cs"/>
              </a:defRPr>
            </a:lvl9pPr>
          </a:lstStyle>
          <a:p>
            <a:r>
              <a:rPr lang="tr-TR" dirty="0"/>
              <a:t>ÖĞRENME YÖNETİM SİSTEMİ MESAJ GÖNDERİMİ</a:t>
            </a:r>
          </a:p>
        </p:txBody>
      </p:sp>
      <p:pic>
        <p:nvPicPr>
          <p:cNvPr id="12" name="Resim 11"/>
          <p:cNvPicPr>
            <a:picLocks noChangeAspect="1"/>
          </p:cNvPicPr>
          <p:nvPr/>
        </p:nvPicPr>
        <p:blipFill rotWithShape="1">
          <a:blip r:embed="rId4"/>
          <a:srcRect t="2962"/>
          <a:stretch/>
        </p:blipFill>
        <p:spPr>
          <a:xfrm>
            <a:off x="515993" y="692696"/>
            <a:ext cx="2043336" cy="2722893"/>
          </a:xfrm>
          <a:prstGeom prst="rect">
            <a:avLst/>
          </a:prstGeom>
          <a:ln>
            <a:noFill/>
          </a:ln>
          <a:effectLst>
            <a:outerShdw blurRad="292100" dist="139700" dir="2700000" algn="tl" rotWithShape="0">
              <a:srgbClr val="333333">
                <a:alpha val="65000"/>
              </a:srgbClr>
            </a:outerShdw>
          </a:effectLst>
        </p:spPr>
      </p:pic>
      <p:pic>
        <p:nvPicPr>
          <p:cNvPr id="3" name="Resim 2"/>
          <p:cNvPicPr>
            <a:picLocks noChangeAspect="1"/>
          </p:cNvPicPr>
          <p:nvPr/>
        </p:nvPicPr>
        <p:blipFill>
          <a:blip r:embed="rId5"/>
          <a:stretch>
            <a:fillRect/>
          </a:stretch>
        </p:blipFill>
        <p:spPr>
          <a:xfrm>
            <a:off x="539552" y="3597140"/>
            <a:ext cx="2050671" cy="2136116"/>
          </a:xfrm>
          <a:prstGeom prst="rect">
            <a:avLst/>
          </a:prstGeom>
          <a:ln>
            <a:noFill/>
          </a:ln>
          <a:effectLst>
            <a:outerShdw blurRad="292100" dist="139700" dir="2700000" algn="tl" rotWithShape="0">
              <a:srgbClr val="333333">
                <a:alpha val="65000"/>
              </a:srgbClr>
            </a:outerShdw>
          </a:effectLst>
        </p:spPr>
      </p:pic>
      <p:cxnSp>
        <p:nvCxnSpPr>
          <p:cNvPr id="5" name="Düz Ok Bağlayıcısı 4"/>
          <p:cNvCxnSpPr/>
          <p:nvPr/>
        </p:nvCxnSpPr>
        <p:spPr>
          <a:xfrm>
            <a:off x="1537661" y="862241"/>
            <a:ext cx="2233404" cy="2576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6" name="Dikdörtgen 5"/>
          <p:cNvSpPr/>
          <p:nvPr/>
        </p:nvSpPr>
        <p:spPr>
          <a:xfrm>
            <a:off x="1187624" y="692696"/>
            <a:ext cx="288032" cy="380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3900726" y="838095"/>
            <a:ext cx="3551594" cy="1077218"/>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600" dirty="0">
                <a:latin typeface="Times New Roman" panose="02020603050405020304" pitchFamily="18" charset="0"/>
                <a:cs typeface="Times New Roman" panose="02020603050405020304" pitchFamily="18" charset="0"/>
              </a:rPr>
              <a:t>Buradaki Mesaj ikonu ile ders eğitmenlerinize mesaj yazabilir, gelen mesajları okuyabilir, cevap yazabilirsiniz.</a:t>
            </a:r>
            <a:endParaRPr lang="tr-TR" sz="1600" dirty="0">
              <a:solidFill>
                <a:srgbClr val="92D050"/>
              </a:solidFill>
              <a:latin typeface="Times New Roman" panose="02020603050405020304" pitchFamily="18" charset="0"/>
              <a:cs typeface="Times New Roman" panose="02020603050405020304" pitchFamily="18" charset="0"/>
            </a:endParaRPr>
          </a:p>
        </p:txBody>
      </p:sp>
      <p:sp>
        <p:nvSpPr>
          <p:cNvPr id="15" name="Dikdörtgen 14"/>
          <p:cNvSpPr/>
          <p:nvPr/>
        </p:nvSpPr>
        <p:spPr>
          <a:xfrm>
            <a:off x="1403648" y="3809837"/>
            <a:ext cx="9361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Ok Bağlayıcısı 15"/>
          <p:cNvCxnSpPr>
            <a:stCxn id="15" idx="3"/>
          </p:cNvCxnSpPr>
          <p:nvPr/>
        </p:nvCxnSpPr>
        <p:spPr>
          <a:xfrm>
            <a:off x="2339752" y="3953853"/>
            <a:ext cx="1431313"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9" name="Metin kutusu 18"/>
          <p:cNvSpPr txBox="1"/>
          <p:nvPr/>
        </p:nvSpPr>
        <p:spPr>
          <a:xfrm>
            <a:off x="3900726" y="3933056"/>
            <a:ext cx="2881808" cy="1077218"/>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r>
              <a:rPr lang="tr-TR" dirty="0"/>
              <a:t>İkona tıkladıktan sonra sağdaki gibi pencere gelecektir. E-posta yaz butonu ile mesaj yazabilirsiniz.</a:t>
            </a:r>
          </a:p>
        </p:txBody>
      </p:sp>
      <p:pic>
        <p:nvPicPr>
          <p:cNvPr id="20" name="Resim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49593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Resim 25"/>
          <p:cNvPicPr>
            <a:picLocks noChangeAspect="1"/>
          </p:cNvPicPr>
          <p:nvPr/>
        </p:nvPicPr>
        <p:blipFill>
          <a:blip r:embed="rId3"/>
          <a:stretch>
            <a:fillRect/>
          </a:stretch>
        </p:blipFill>
        <p:spPr>
          <a:xfrm>
            <a:off x="683921" y="2897788"/>
            <a:ext cx="7735519" cy="3123500"/>
          </a:xfrm>
          <a:prstGeom prst="rect">
            <a:avLst/>
          </a:prstGeom>
          <a:ln>
            <a:noFill/>
          </a:ln>
          <a:effectLst>
            <a:outerShdw blurRad="292100" dist="139700" dir="2700000" algn="tl" rotWithShape="0">
              <a:srgbClr val="333333">
                <a:alpha val="65000"/>
              </a:srgbClr>
            </a:outerShdw>
          </a:effectLst>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7" name="Metin kutusu 6"/>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dirty="0"/>
              <a:t>ÖĞRENME YÖNETİM SİSTEMİ MESAJ GÖNDERİMİ</a:t>
            </a:r>
          </a:p>
        </p:txBody>
      </p:sp>
      <p:sp>
        <p:nvSpPr>
          <p:cNvPr id="17" name="Metin kutusu 16"/>
          <p:cNvSpPr txBox="1"/>
          <p:nvPr/>
        </p:nvSpPr>
        <p:spPr>
          <a:xfrm>
            <a:off x="1627768" y="851319"/>
            <a:ext cx="5924975"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r>
              <a:rPr lang="tr-TR" dirty="0"/>
              <a:t>E-posta yaz dedikten sonra karşımıza aşağıdaki gibi ekran gelecektir. Gelen ekranda mesaj atacağımız ders seçilir ve " devam " butonuna basılır.</a:t>
            </a:r>
          </a:p>
        </p:txBody>
      </p:sp>
      <p:sp>
        <p:nvSpPr>
          <p:cNvPr id="14" name="Dikdörtgen 13"/>
          <p:cNvSpPr/>
          <p:nvPr/>
        </p:nvSpPr>
        <p:spPr>
          <a:xfrm>
            <a:off x="3635896" y="4149080"/>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0" name="Düz Ok Bağlayıcısı 19"/>
          <p:cNvCxnSpPr>
            <a:stCxn id="14" idx="3"/>
          </p:cNvCxnSpPr>
          <p:nvPr/>
        </p:nvCxnSpPr>
        <p:spPr>
          <a:xfrm>
            <a:off x="4716016" y="4293096"/>
            <a:ext cx="57606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1" name="Metin kutusu 20"/>
          <p:cNvSpPr txBox="1"/>
          <p:nvPr/>
        </p:nvSpPr>
        <p:spPr>
          <a:xfrm>
            <a:off x="5336975" y="4129335"/>
            <a:ext cx="2331016" cy="30777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r>
              <a:rPr lang="tr-TR" sz="1400" dirty="0"/>
              <a:t>Mesaj atılacak kişi seçilir.</a:t>
            </a:r>
          </a:p>
        </p:txBody>
      </p:sp>
      <p:pic>
        <p:nvPicPr>
          <p:cNvPr id="25" name="Resim 24"/>
          <p:cNvPicPr>
            <a:picLocks noChangeAspect="1"/>
          </p:cNvPicPr>
          <p:nvPr/>
        </p:nvPicPr>
        <p:blipFill>
          <a:blip r:embed="rId5"/>
          <a:stretch>
            <a:fillRect/>
          </a:stretch>
        </p:blipFill>
        <p:spPr>
          <a:xfrm>
            <a:off x="1475656" y="1463911"/>
            <a:ext cx="6208029" cy="1389025"/>
          </a:xfrm>
          <a:prstGeom prst="rect">
            <a:avLst/>
          </a:prstGeom>
          <a:ln>
            <a:noFill/>
          </a:ln>
          <a:effectLst>
            <a:outerShdw blurRad="292100" dist="139700" dir="2700000" algn="tl" rotWithShape="0">
              <a:srgbClr val="333333">
                <a:alpha val="65000"/>
              </a:srgbClr>
            </a:outerShdw>
          </a:effectLst>
        </p:spPr>
      </p:pic>
      <p:sp>
        <p:nvSpPr>
          <p:cNvPr id="15" name="Dikdörtgen 14"/>
          <p:cNvSpPr/>
          <p:nvPr/>
        </p:nvSpPr>
        <p:spPr>
          <a:xfrm>
            <a:off x="3923928" y="2348880"/>
            <a:ext cx="1008112" cy="265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Ok Bağlayıcısı 15"/>
          <p:cNvCxnSpPr/>
          <p:nvPr/>
        </p:nvCxnSpPr>
        <p:spPr>
          <a:xfrm>
            <a:off x="4946941" y="2492896"/>
            <a:ext cx="633171"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8" name="Metin kutusu 17"/>
          <p:cNvSpPr txBox="1"/>
          <p:nvPr/>
        </p:nvSpPr>
        <p:spPr>
          <a:xfrm>
            <a:off x="5652120" y="2298358"/>
            <a:ext cx="2331016" cy="52322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r>
              <a:rPr lang="tr-TR" sz="1400" dirty="0"/>
              <a:t>Devam butonuna tıkladıktan sonra aşağıdaki sayfa açılır.</a:t>
            </a:r>
          </a:p>
        </p:txBody>
      </p:sp>
      <p:pic>
        <p:nvPicPr>
          <p:cNvPr id="19" name="Resi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784172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D7EFC28-F46E-4689-ABBC-C05673B7A1A5"/>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j+\uFFFD&gt;{8BD10BA2-833D-45BF-841A-5225BEDD394E}&quot;,&quot;C:\\Users\\UZEMPRO\\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RATE_QUIZZES" val="0"/>
  <p:tag name="ISPRING_SCORM_PASSING_SCORE" val="0.000000"/>
  <p:tag name="ISPRING_CURRENT_PLAYER_ID" val="universal"/>
  <p:tag name="ISPRING_PRESENTATION_TITLE" val="Öğretim Yönetim Sistemi Klavuz"/>
  <p:tag name="ISPRING_FIRST_PUBLISH" val="1"/>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FE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Öğretim Yönetim Sistemi Klavuz_ArelUZEM Yağmur Hocadan gelen</Template>
  <TotalTime>1357</TotalTime>
  <Words>1406</Words>
  <Application>Microsoft Office PowerPoint</Application>
  <PresentationFormat>Ekran Gösterisi (4:3)</PresentationFormat>
  <Paragraphs>152</Paragraphs>
  <Slides>30</Slides>
  <Notes>23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Arial</vt:lpstr>
      <vt:lpstr>Calibri</vt:lpstr>
      <vt:lpstr>Tahoma</vt:lpstr>
      <vt:lpstr>Times New Roman</vt:lpstr>
      <vt:lpstr>Wingdings</vt:lpstr>
      <vt:lpstr>Office Teması</vt:lpstr>
      <vt:lpstr>MOODLE ÖĞRENME YÖNETİM SİSTEMİ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SANAL SINIFTA EKRAN PAYLAŞIMI</vt:lpstr>
      <vt:lpstr>SANAL SINIFTA EKRAN PAYLAŞIMI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MOODLE ÖĞRETİM YÖNETİM SİSTEMİ</dc:title>
  <dc:creator>UZEM</dc:creator>
  <cp:lastModifiedBy>Özcan ÇİFTÇİ</cp:lastModifiedBy>
  <cp:revision>78</cp:revision>
  <dcterms:created xsi:type="dcterms:W3CDTF">2020-09-17T07:48:44Z</dcterms:created>
  <dcterms:modified xsi:type="dcterms:W3CDTF">2022-10-11T07:47:03Z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2020-03-24T00:00:00Z</vt:filetime>
  </property>
  <property fmtid="{D5CDD505-2E9C-101B-9397-08002B2CF9AE}" pid="3" name="Creator">
    <vt:lpwstr>Microsoft® PowerPoint® 2016</vt:lpwstr>
  </property>
  <property fmtid="{D5CDD505-2E9C-101B-9397-08002B2CF9AE}" pid="4" name="LastSaved">
    <vt:filetime>2020-09-07T00:00:00Z</vt:filetime>
  </property>
</Properties>
</file>